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5"/>
  </p:notesMasterIdLst>
  <p:sldIdLst>
    <p:sldId id="256" r:id="rId2"/>
    <p:sldId id="257" r:id="rId3"/>
    <p:sldId id="272" r:id="rId4"/>
    <p:sldId id="262" r:id="rId5"/>
    <p:sldId id="259" r:id="rId6"/>
    <p:sldId id="278" r:id="rId7"/>
    <p:sldId id="260" r:id="rId8"/>
    <p:sldId id="263" r:id="rId9"/>
    <p:sldId id="273" r:id="rId10"/>
    <p:sldId id="264" r:id="rId11"/>
    <p:sldId id="265" r:id="rId12"/>
    <p:sldId id="266" r:id="rId13"/>
    <p:sldId id="267" r:id="rId14"/>
    <p:sldId id="268" r:id="rId15"/>
    <p:sldId id="269" r:id="rId16"/>
    <p:sldId id="270" r:id="rId17"/>
    <p:sldId id="258" r:id="rId18"/>
    <p:sldId id="271" r:id="rId19"/>
    <p:sldId id="261" r:id="rId20"/>
    <p:sldId id="275" r:id="rId21"/>
    <p:sldId id="276" r:id="rId22"/>
    <p:sldId id="277"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AB3"/>
    <a:srgbClr val="F2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74021" autoAdjust="0"/>
  </p:normalViewPr>
  <p:slideViewPr>
    <p:cSldViewPr snapToGrid="0">
      <p:cViewPr varScale="1">
        <p:scale>
          <a:sx n="64" d="100"/>
          <a:sy n="64" d="100"/>
        </p:scale>
        <p:origin x="11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34383-CED3-4D26-BB88-12381E6B81CF}" type="datetimeFigureOut">
              <a:rPr lang="en-US" smtClean="0"/>
              <a:t>11/16/2019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FE285-1822-4419-82F9-9B667E94425E}" type="slidenum">
              <a:rPr lang="en-US" smtClean="0"/>
              <a:t>‹#›</a:t>
            </a:fld>
            <a:endParaRPr lang="en-US"/>
          </a:p>
        </p:txBody>
      </p:sp>
    </p:spTree>
    <p:extLst>
      <p:ext uri="{BB962C8B-B14F-4D97-AF65-F5344CB8AC3E}">
        <p14:creationId xmlns:p14="http://schemas.microsoft.com/office/powerpoint/2010/main" val="342523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my final project presentation for the Predictive Analytics course at Bellevue University.</a:t>
            </a:r>
          </a:p>
        </p:txBody>
      </p:sp>
      <p:sp>
        <p:nvSpPr>
          <p:cNvPr id="4" name="Slide Number Placeholder 3"/>
          <p:cNvSpPr>
            <a:spLocks noGrp="1"/>
          </p:cNvSpPr>
          <p:nvPr>
            <p:ph type="sldNum" sz="quarter" idx="5"/>
          </p:nvPr>
        </p:nvSpPr>
        <p:spPr/>
        <p:txBody>
          <a:bodyPr/>
          <a:lstStyle/>
          <a:p>
            <a:fld id="{341FE285-1822-4419-82F9-9B667E94425E}" type="slidenum">
              <a:rPr lang="en-US" smtClean="0"/>
              <a:t>1</a:t>
            </a:fld>
            <a:endParaRPr lang="en-US"/>
          </a:p>
        </p:txBody>
      </p:sp>
    </p:spTree>
    <p:extLst>
      <p:ext uri="{BB962C8B-B14F-4D97-AF65-F5344CB8AC3E}">
        <p14:creationId xmlns:p14="http://schemas.microsoft.com/office/powerpoint/2010/main" val="1553096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Looking at the unique values for our categorical columns, we can see that there exists a special character in the form of a question mark. We replace the special characters with </a:t>
            </a:r>
            <a:r>
              <a:rPr lang="en-US" sz="1200" b="0" i="0" kern="1200" dirty="0" err="1">
                <a:solidFill>
                  <a:schemeClr val="tx1"/>
                </a:solidFill>
                <a:effectLst/>
                <a:latin typeface="+mn-lt"/>
                <a:ea typeface="+mn-ea"/>
                <a:cs typeface="+mn-cs"/>
              </a:rPr>
              <a:t>NaN</a:t>
            </a:r>
            <a:r>
              <a:rPr lang="en-US" sz="1200" b="0" i="0" kern="1200" dirty="0">
                <a:solidFill>
                  <a:schemeClr val="tx1"/>
                </a:solidFill>
                <a:effectLst/>
                <a:latin typeface="+mn-lt"/>
                <a:ea typeface="+mn-ea"/>
                <a:cs typeface="+mn-cs"/>
              </a:rPr>
              <a:t> values and then delete the </a:t>
            </a:r>
            <a:r>
              <a:rPr lang="en-US" sz="1200" b="0" i="0" kern="1200" dirty="0" err="1">
                <a:solidFill>
                  <a:schemeClr val="tx1"/>
                </a:solidFill>
                <a:effectLst/>
                <a:latin typeface="+mn-lt"/>
                <a:ea typeface="+mn-ea"/>
                <a:cs typeface="+mn-cs"/>
              </a:rPr>
              <a:t>NaN</a:t>
            </a:r>
            <a:r>
              <a:rPr lang="en-US" sz="1200" b="0" i="0" kern="1200" dirty="0">
                <a:solidFill>
                  <a:schemeClr val="tx1"/>
                </a:solidFill>
                <a:effectLst/>
                <a:latin typeface="+mn-lt"/>
                <a:ea typeface="+mn-ea"/>
                <a:cs typeface="+mn-cs"/>
              </a:rPr>
              <a:t> rows. We can see that the result reveals we no longer have any null values in our data.</a:t>
            </a:r>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10</a:t>
            </a:fld>
            <a:endParaRPr lang="en-US"/>
          </a:p>
        </p:txBody>
      </p:sp>
    </p:spTree>
    <p:extLst>
      <p:ext uri="{BB962C8B-B14F-4D97-AF65-F5344CB8AC3E}">
        <p14:creationId xmlns:p14="http://schemas.microsoft.com/office/powerpoint/2010/main" val="186230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move into some feature engineering. Here we define our target variable as the Income Level variable. By looking at our data, we can also see that the </a:t>
            </a:r>
            <a:r>
              <a:rPr lang="en-US" i="1" dirty="0">
                <a:solidFill>
                  <a:schemeClr val="bg1"/>
                </a:solidFill>
              </a:rPr>
              <a:t>Education</a:t>
            </a:r>
            <a:r>
              <a:rPr lang="en-US" dirty="0">
                <a:solidFill>
                  <a:schemeClr val="bg1"/>
                </a:solidFill>
              </a:rPr>
              <a:t> and </a:t>
            </a:r>
            <a:r>
              <a:rPr lang="en-US" i="1" dirty="0">
                <a:solidFill>
                  <a:schemeClr val="bg1"/>
                </a:solidFill>
              </a:rPr>
              <a:t>Hours per Week</a:t>
            </a:r>
            <a:r>
              <a:rPr lang="en-US" i="0" dirty="0">
                <a:solidFill>
                  <a:schemeClr val="bg1"/>
                </a:solidFill>
              </a:rPr>
              <a:t> variables </a:t>
            </a:r>
            <a:r>
              <a:rPr lang="en-US" dirty="0">
                <a:solidFill>
                  <a:schemeClr val="bg1"/>
                </a:solidFill>
              </a:rPr>
              <a:t>appear to be reliable variables to predict income.</a:t>
            </a:r>
          </a:p>
          <a:p>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11</a:t>
            </a:fld>
            <a:endParaRPr lang="en-US"/>
          </a:p>
        </p:txBody>
      </p:sp>
    </p:spTree>
    <p:extLst>
      <p:ext uri="{BB962C8B-B14F-4D97-AF65-F5344CB8AC3E}">
        <p14:creationId xmlns:p14="http://schemas.microsoft.com/office/powerpoint/2010/main" val="180680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simplify our analysis a bit by “binning” some of our variables into groups. The </a:t>
            </a:r>
            <a:r>
              <a:rPr lang="en-US" i="1" dirty="0"/>
              <a:t>Education</a:t>
            </a:r>
            <a:r>
              <a:rPr lang="en-US" dirty="0"/>
              <a:t> variable can be binned into level of education within three groups: Low, Medium, and High. Similarly,</a:t>
            </a:r>
            <a:r>
              <a:rPr lang="en-US" dirty="0">
                <a:solidFill>
                  <a:schemeClr val="bg1"/>
                </a:solidFill>
              </a:rPr>
              <a:t> we can bin the </a:t>
            </a:r>
            <a:r>
              <a:rPr lang="en-US" i="1" dirty="0">
                <a:solidFill>
                  <a:schemeClr val="bg1"/>
                </a:solidFill>
              </a:rPr>
              <a:t>Hours per Week </a:t>
            </a:r>
            <a:r>
              <a:rPr lang="en-US" dirty="0">
                <a:solidFill>
                  <a:schemeClr val="bg1"/>
                </a:solidFill>
              </a:rPr>
              <a:t>variable into levels of number of hours per week worked. </a:t>
            </a:r>
            <a:r>
              <a:rPr lang="en-US" sz="1200" b="0" i="0" kern="1200" dirty="0">
                <a:solidFill>
                  <a:schemeClr val="tx1"/>
                </a:solidFill>
                <a:effectLst/>
                <a:latin typeface="+mn-lt"/>
                <a:ea typeface="+mn-ea"/>
                <a:cs typeface="+mn-cs"/>
              </a:rPr>
              <a:t>Initial exploration suggests that 40 hours is the most frequent value, which is equivalent to a 40-hour work week. We will bin this variable around our most frequent value and from there we will bin into </a:t>
            </a:r>
            <a:r>
              <a:rPr lang="en-US" dirty="0">
                <a:solidFill>
                  <a:schemeClr val="bg1"/>
                </a:solidFill>
              </a:rPr>
              <a:t>Low, Medium, High, and </a:t>
            </a:r>
            <a:r>
              <a:rPr lang="en-US" dirty="0" err="1">
                <a:solidFill>
                  <a:schemeClr val="bg1"/>
                </a:solidFill>
              </a:rPr>
              <a:t>VeryHigh</a:t>
            </a:r>
            <a:r>
              <a:rPr lang="en-US" dirty="0">
                <a:solidFill>
                  <a:schemeClr val="bg1"/>
                </a:solidFill>
              </a:rPr>
              <a:t>.</a:t>
            </a:r>
          </a:p>
          <a:p>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12</a:t>
            </a:fld>
            <a:endParaRPr lang="en-US"/>
          </a:p>
        </p:txBody>
      </p:sp>
    </p:spTree>
    <p:extLst>
      <p:ext uri="{BB962C8B-B14F-4D97-AF65-F5344CB8AC3E}">
        <p14:creationId xmlns:p14="http://schemas.microsoft.com/office/powerpoint/2010/main" val="249650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classify our </a:t>
            </a:r>
            <a:r>
              <a:rPr lang="en-US" i="1" dirty="0"/>
              <a:t>Occupation</a:t>
            </a:r>
            <a:r>
              <a:rPr lang="en-US" i="0" dirty="0"/>
              <a:t> variable by level as well, breaking it down by skill level. We come up with </a:t>
            </a:r>
            <a:r>
              <a:rPr lang="en-US" i="0" dirty="0" err="1"/>
              <a:t>Lowskill</a:t>
            </a:r>
            <a:r>
              <a:rPr lang="en-US" i="0" dirty="0"/>
              <a:t> and </a:t>
            </a:r>
            <a:r>
              <a:rPr lang="en-US" i="0" dirty="0" err="1"/>
              <a:t>Highskill</a:t>
            </a:r>
            <a:r>
              <a:rPr lang="en-US" i="0" dirty="0"/>
              <a:t> bins by separating based on managerial or specialty roles. </a:t>
            </a:r>
          </a:p>
        </p:txBody>
      </p:sp>
      <p:sp>
        <p:nvSpPr>
          <p:cNvPr id="4" name="Slide Number Placeholder 3"/>
          <p:cNvSpPr>
            <a:spLocks noGrp="1"/>
          </p:cNvSpPr>
          <p:nvPr>
            <p:ph type="sldNum" sz="quarter" idx="5"/>
          </p:nvPr>
        </p:nvSpPr>
        <p:spPr/>
        <p:txBody>
          <a:bodyPr/>
          <a:lstStyle/>
          <a:p>
            <a:fld id="{341FE285-1822-4419-82F9-9B667E94425E}" type="slidenum">
              <a:rPr lang="en-US" smtClean="0"/>
              <a:t>13</a:t>
            </a:fld>
            <a:endParaRPr lang="en-US"/>
          </a:p>
        </p:txBody>
      </p:sp>
    </p:spTree>
    <p:extLst>
      <p:ext uri="{BB962C8B-B14F-4D97-AF65-F5344CB8AC3E}">
        <p14:creationId xmlns:p14="http://schemas.microsoft.com/office/powerpoint/2010/main" val="424690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and Marital Status can be binned as well. With Age, </a:t>
            </a:r>
            <a:r>
              <a:rPr lang="en-US" sz="1200" b="0" i="0" kern="1200" dirty="0">
                <a:solidFill>
                  <a:schemeClr val="tx1"/>
                </a:solidFill>
                <a:effectLst/>
                <a:latin typeface="+mn-lt"/>
                <a:ea typeface="+mn-ea"/>
                <a:cs typeface="+mn-cs"/>
              </a:rPr>
              <a:t>we know that the minimum age is 17 and the maximum age is 90. We can categorize them as Young, Middle Aged, and Old based on these numbers. Marital Status is a bit easier to classify since we already have set levels for this variable.</a:t>
            </a:r>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14</a:t>
            </a:fld>
            <a:endParaRPr lang="en-US"/>
          </a:p>
        </p:txBody>
      </p:sp>
    </p:spTree>
    <p:extLst>
      <p:ext uri="{BB962C8B-B14F-4D97-AF65-F5344CB8AC3E}">
        <p14:creationId xmlns:p14="http://schemas.microsoft.com/office/powerpoint/2010/main" val="61948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 are able to bin the Race variable so that it is separated into fewer groups than the original data set contains.</a:t>
            </a:r>
          </a:p>
        </p:txBody>
      </p:sp>
      <p:sp>
        <p:nvSpPr>
          <p:cNvPr id="4" name="Slide Number Placeholder 3"/>
          <p:cNvSpPr>
            <a:spLocks noGrp="1"/>
          </p:cNvSpPr>
          <p:nvPr>
            <p:ph type="sldNum" sz="quarter" idx="5"/>
          </p:nvPr>
        </p:nvSpPr>
        <p:spPr/>
        <p:txBody>
          <a:bodyPr/>
          <a:lstStyle/>
          <a:p>
            <a:fld id="{341FE285-1822-4419-82F9-9B667E94425E}" type="slidenum">
              <a:rPr lang="en-US" smtClean="0"/>
              <a:t>15</a:t>
            </a:fld>
            <a:endParaRPr lang="en-US"/>
          </a:p>
        </p:txBody>
      </p:sp>
    </p:spTree>
    <p:extLst>
      <p:ext uri="{BB962C8B-B14F-4D97-AF65-F5344CB8AC3E}">
        <p14:creationId xmlns:p14="http://schemas.microsoft.com/office/powerpoint/2010/main" val="274390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Finally, we can further reduce the </a:t>
            </a:r>
            <a:r>
              <a:rPr lang="en-US" dirty="0" err="1">
                <a:solidFill>
                  <a:schemeClr val="bg1"/>
                </a:solidFill>
              </a:rPr>
              <a:t>Workclass</a:t>
            </a:r>
            <a:r>
              <a:rPr lang="en-US" dirty="0">
                <a:solidFill>
                  <a:schemeClr val="bg1"/>
                </a:solidFill>
              </a:rPr>
              <a:t> variable into a few distinct groups: Private, </a:t>
            </a:r>
            <a:r>
              <a:rPr lang="en-US" dirty="0" err="1">
                <a:solidFill>
                  <a:schemeClr val="bg1"/>
                </a:solidFill>
              </a:rPr>
              <a:t>Selfemployed</a:t>
            </a:r>
            <a:r>
              <a:rPr lang="en-US" dirty="0">
                <a:solidFill>
                  <a:schemeClr val="bg1"/>
                </a:solidFill>
              </a:rPr>
              <a:t>, Government, and others</a:t>
            </a:r>
          </a:p>
        </p:txBody>
      </p:sp>
      <p:sp>
        <p:nvSpPr>
          <p:cNvPr id="4" name="Slide Number Placeholder 3"/>
          <p:cNvSpPr>
            <a:spLocks noGrp="1"/>
          </p:cNvSpPr>
          <p:nvPr>
            <p:ph type="sldNum" sz="quarter" idx="5"/>
          </p:nvPr>
        </p:nvSpPr>
        <p:spPr/>
        <p:txBody>
          <a:bodyPr/>
          <a:lstStyle/>
          <a:p>
            <a:fld id="{341FE285-1822-4419-82F9-9B667E94425E}" type="slidenum">
              <a:rPr lang="en-US" smtClean="0"/>
              <a:t>16</a:t>
            </a:fld>
            <a:endParaRPr lang="en-US"/>
          </a:p>
        </p:txBody>
      </p:sp>
    </p:spTree>
    <p:extLst>
      <p:ext uri="{BB962C8B-B14F-4D97-AF65-F5344CB8AC3E}">
        <p14:creationId xmlns:p14="http://schemas.microsoft.com/office/powerpoint/2010/main" val="1746450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Variance Threshold allows us to remove features where the variance doesn’t meet a certain threshold. It removes all zero-variance features, so those that have the same value in all samples. For our data </a:t>
            </a:r>
            <a:r>
              <a:rPr lang="en-US" sz="1200" dirty="0"/>
              <a:t>we are aiming to remove variables which have more than 80% values that are either 0 or 1.</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41FE285-1822-4419-82F9-9B667E94425E}" type="slidenum">
              <a:rPr lang="en-US" smtClean="0"/>
              <a:t>17</a:t>
            </a:fld>
            <a:endParaRPr lang="en-US"/>
          </a:p>
        </p:txBody>
      </p:sp>
    </p:spTree>
    <p:extLst>
      <p:ext uri="{BB962C8B-B14F-4D97-AF65-F5344CB8AC3E}">
        <p14:creationId xmlns:p14="http://schemas.microsoft.com/office/powerpoint/2010/main" val="353164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our columns have been reduced to 15 because of the specified variance threshold. The removed columns had the same value in 80% of the observations.</a:t>
            </a:r>
            <a:endParaRPr lang="en-US" sz="14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41FE285-1822-4419-82F9-9B667E94425E}" type="slidenum">
              <a:rPr lang="en-US" smtClean="0"/>
              <a:t>18</a:t>
            </a:fld>
            <a:endParaRPr lang="en-US"/>
          </a:p>
        </p:txBody>
      </p:sp>
    </p:spTree>
    <p:extLst>
      <p:ext uri="{BB962C8B-B14F-4D97-AF65-F5344CB8AC3E}">
        <p14:creationId xmlns:p14="http://schemas.microsoft.com/office/powerpoint/2010/main" val="1457498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create a confusion matrix for our data.</a:t>
            </a:r>
          </a:p>
        </p:txBody>
      </p:sp>
      <p:sp>
        <p:nvSpPr>
          <p:cNvPr id="4" name="Slide Number Placeholder 3"/>
          <p:cNvSpPr>
            <a:spLocks noGrp="1"/>
          </p:cNvSpPr>
          <p:nvPr>
            <p:ph type="sldNum" sz="quarter" idx="5"/>
          </p:nvPr>
        </p:nvSpPr>
        <p:spPr/>
        <p:txBody>
          <a:bodyPr/>
          <a:lstStyle/>
          <a:p>
            <a:fld id="{341FE285-1822-4419-82F9-9B667E94425E}" type="slidenum">
              <a:rPr lang="en-US" smtClean="0"/>
              <a:t>19</a:t>
            </a:fld>
            <a:endParaRPr lang="en-US"/>
          </a:p>
        </p:txBody>
      </p:sp>
    </p:spTree>
    <p:extLst>
      <p:ext uri="{BB962C8B-B14F-4D97-AF65-F5344CB8AC3E}">
        <p14:creationId xmlns:p14="http://schemas.microsoft.com/office/powerpoint/2010/main" val="126122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project I have selected an income data set provided by the United States Census. This data set contains information for U.S. adults and is derived from the 1994 Census database. It consists of anonymous descriptor data such as race, education, and occupation, as well as income level as </a:t>
            </a:r>
            <a:r>
              <a:rPr lang="en-US" i="1" dirty="0"/>
              <a:t>less than</a:t>
            </a:r>
            <a:r>
              <a:rPr lang="en-US" dirty="0"/>
              <a:t> or </a:t>
            </a:r>
            <a:r>
              <a:rPr lang="en-US" i="1" dirty="0"/>
              <a:t>greater than</a:t>
            </a:r>
            <a:r>
              <a:rPr lang="en-US" dirty="0"/>
              <a:t> $50,000 per year. The original data set contains both categorical and continuous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selected this data set for a few reasons. First, I felt that the United States Census was a reliable source of data. This data set is almost certain to have been collected following appropriate guidelines and contains relevant and accurate values. Another reason I selected this data set is that analysis of this data can produce some very interesting outcomes. Income disparities in our country are a prevalent topic for discussion and analysis of income as it relates to various characteristics, such as the ones included in this data set, can help to offer some very sought-after answers. </a:t>
            </a:r>
          </a:p>
        </p:txBody>
      </p:sp>
      <p:sp>
        <p:nvSpPr>
          <p:cNvPr id="4" name="Slide Number Placeholder 3"/>
          <p:cNvSpPr>
            <a:spLocks noGrp="1"/>
          </p:cNvSpPr>
          <p:nvPr>
            <p:ph type="sldNum" sz="quarter" idx="5"/>
          </p:nvPr>
        </p:nvSpPr>
        <p:spPr/>
        <p:txBody>
          <a:bodyPr/>
          <a:lstStyle/>
          <a:p>
            <a:fld id="{341FE285-1822-4419-82F9-9B667E94425E}" type="slidenum">
              <a:rPr lang="en-US" smtClean="0"/>
              <a:t>2</a:t>
            </a:fld>
            <a:endParaRPr lang="en-US"/>
          </a:p>
        </p:txBody>
      </p:sp>
    </p:spTree>
    <p:extLst>
      <p:ext uri="{BB962C8B-B14F-4D97-AF65-F5344CB8AC3E}">
        <p14:creationId xmlns:p14="http://schemas.microsoft.com/office/powerpoint/2010/main" val="1832251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of the confusion matrix is the ability of a classification model to identify only the relevant data points. Precision is defined as the number of true positives divided by the number of true positives, plus the number of false positives. False positives are cases which the model incorrectly labels as positive that are actually negative. Recall is the ability of a model to find all of the relevant cases within a dataset. While Recall expresses the ability to find all relevant instances in a dataset, Precision expresses the proportion of the data points our model says was relevant actually were relevant. Our Recall here is .863 which is fairly good. However, our Precision is just .444 which shows room for improvement.</a:t>
            </a:r>
          </a:p>
        </p:txBody>
      </p:sp>
      <p:sp>
        <p:nvSpPr>
          <p:cNvPr id="4" name="Slide Number Placeholder 3"/>
          <p:cNvSpPr>
            <a:spLocks noGrp="1"/>
          </p:cNvSpPr>
          <p:nvPr>
            <p:ph type="sldNum" sz="quarter" idx="5"/>
          </p:nvPr>
        </p:nvSpPr>
        <p:spPr/>
        <p:txBody>
          <a:bodyPr/>
          <a:lstStyle/>
          <a:p>
            <a:fld id="{341FE285-1822-4419-82F9-9B667E94425E}" type="slidenum">
              <a:rPr lang="en-US" smtClean="0"/>
              <a:t>20</a:t>
            </a:fld>
            <a:endParaRPr lang="en-US"/>
          </a:p>
        </p:txBody>
      </p:sp>
    </p:spTree>
    <p:extLst>
      <p:ext uri="{BB962C8B-B14F-4D97-AF65-F5344CB8AC3E}">
        <p14:creationId xmlns:p14="http://schemas.microsoft.com/office/powerpoint/2010/main" val="2844710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achieved an accuracy of 70%, which is actually quite good.</a:t>
            </a:r>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21</a:t>
            </a:fld>
            <a:endParaRPr lang="en-US"/>
          </a:p>
        </p:txBody>
      </p:sp>
    </p:spTree>
    <p:extLst>
      <p:ext uri="{BB962C8B-B14F-4D97-AF65-F5344CB8AC3E}">
        <p14:creationId xmlns:p14="http://schemas.microsoft.com/office/powerpoint/2010/main" val="3792146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step we attempt to understand important features for High and Low Paying Jobs. We can see that positive coefficients are for high paying and negative coefficients are for low paying jobs. A High number of years of education along with high work hours per week are important for obtaining high income.</a:t>
            </a:r>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22</a:t>
            </a:fld>
            <a:endParaRPr lang="en-US"/>
          </a:p>
        </p:txBody>
      </p:sp>
    </p:spTree>
    <p:extLst>
      <p:ext uri="{BB962C8B-B14F-4D97-AF65-F5344CB8AC3E}">
        <p14:creationId xmlns:p14="http://schemas.microsoft.com/office/powerpoint/2010/main" val="2162855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Overall, we can confidently say that several of our included characteristics play an important role in predicting income level. Specifically, Education Level and Hours Worked Per Week can pretty accurately predict income level. This is valuable information, however, in my opinion these variables in a way confound the results. Of course we are likely to see that Hours Worked Per Week directly contribute to higher income level, as there is a direct and mathematically understandable link between the two. However, the variables such as Race or Marital Status are more interesting variables to compare. For this reason I would choose to remove the more obviously connected variables from this data set if I were to run my analysis again. This way we would be more likely to see lesser known links between unexpected variables and income level, which is a more valuable result for society.</a:t>
            </a:r>
          </a:p>
          <a:p>
            <a:pPr algn="l"/>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23</a:t>
            </a:fld>
            <a:endParaRPr lang="en-US"/>
          </a:p>
        </p:txBody>
      </p:sp>
    </p:spTree>
    <p:extLst>
      <p:ext uri="{BB962C8B-B14F-4D97-AF65-F5344CB8AC3E}">
        <p14:creationId xmlns:p14="http://schemas.microsoft.com/office/powerpoint/2010/main" val="99597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take a look at our two provided data sets. The first data set is the training set. By calling </a:t>
            </a:r>
            <a:r>
              <a:rPr lang="en-US" i="1" dirty="0"/>
              <a:t>head</a:t>
            </a:r>
            <a:r>
              <a:rPr lang="en-US" i="0" dirty="0"/>
              <a:t> we can see the first several rows and their associated columns. We can see the final column which lets us know if the row fits into </a:t>
            </a:r>
            <a:r>
              <a:rPr lang="en-US" i="1" dirty="0"/>
              <a:t>above</a:t>
            </a:r>
            <a:r>
              <a:rPr lang="en-US" i="0" dirty="0"/>
              <a:t> or </a:t>
            </a:r>
            <a:r>
              <a:rPr lang="en-US" i="1" dirty="0"/>
              <a:t>below</a:t>
            </a:r>
            <a:r>
              <a:rPr lang="en-US" i="0" dirty="0"/>
              <a:t> $50K per year income.</a:t>
            </a:r>
            <a:endParaRPr lang="en-US" dirty="0"/>
          </a:p>
        </p:txBody>
      </p:sp>
      <p:sp>
        <p:nvSpPr>
          <p:cNvPr id="4" name="Slide Number Placeholder 3"/>
          <p:cNvSpPr>
            <a:spLocks noGrp="1"/>
          </p:cNvSpPr>
          <p:nvPr>
            <p:ph type="sldNum" sz="quarter" idx="5"/>
          </p:nvPr>
        </p:nvSpPr>
        <p:spPr/>
        <p:txBody>
          <a:bodyPr/>
          <a:lstStyle/>
          <a:p>
            <a:fld id="{341FE285-1822-4419-82F9-9B667E94425E}" type="slidenum">
              <a:rPr lang="en-US" smtClean="0"/>
              <a:t>3</a:t>
            </a:fld>
            <a:endParaRPr lang="en-US"/>
          </a:p>
        </p:txBody>
      </p:sp>
    </p:spTree>
    <p:extLst>
      <p:ext uri="{BB962C8B-B14F-4D97-AF65-F5344CB8AC3E}">
        <p14:creationId xmlns:p14="http://schemas.microsoft.com/office/powerpoint/2010/main" val="61083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look at the first several rows of our test set for this data. We can see identical columns for this set.</a:t>
            </a:r>
          </a:p>
        </p:txBody>
      </p:sp>
      <p:sp>
        <p:nvSpPr>
          <p:cNvPr id="4" name="Slide Number Placeholder 3"/>
          <p:cNvSpPr>
            <a:spLocks noGrp="1"/>
          </p:cNvSpPr>
          <p:nvPr>
            <p:ph type="sldNum" sz="quarter" idx="5"/>
          </p:nvPr>
        </p:nvSpPr>
        <p:spPr/>
        <p:txBody>
          <a:bodyPr/>
          <a:lstStyle/>
          <a:p>
            <a:fld id="{341FE285-1822-4419-82F9-9B667E94425E}" type="slidenum">
              <a:rPr lang="en-US" smtClean="0"/>
              <a:t>4</a:t>
            </a:fld>
            <a:endParaRPr lang="en-US"/>
          </a:p>
        </p:txBody>
      </p:sp>
    </p:spTree>
    <p:extLst>
      <p:ext uri="{BB962C8B-B14F-4D97-AF65-F5344CB8AC3E}">
        <p14:creationId xmlns:p14="http://schemas.microsoft.com/office/powerpoint/2010/main" val="386635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running summary statistics for each set, we can see general information and how each set compares to the other. The averages are clearly very similar to one another, which makes sense since they are pulled from the same original data set. </a:t>
            </a:r>
          </a:p>
        </p:txBody>
      </p:sp>
      <p:sp>
        <p:nvSpPr>
          <p:cNvPr id="4" name="Slide Number Placeholder 3"/>
          <p:cNvSpPr>
            <a:spLocks noGrp="1"/>
          </p:cNvSpPr>
          <p:nvPr>
            <p:ph type="sldNum" sz="quarter" idx="5"/>
          </p:nvPr>
        </p:nvSpPr>
        <p:spPr/>
        <p:txBody>
          <a:bodyPr/>
          <a:lstStyle/>
          <a:p>
            <a:fld id="{341FE285-1822-4419-82F9-9B667E94425E}" type="slidenum">
              <a:rPr lang="en-US" smtClean="0"/>
              <a:t>5</a:t>
            </a:fld>
            <a:endParaRPr lang="en-US"/>
          </a:p>
        </p:txBody>
      </p:sp>
    </p:spTree>
    <p:extLst>
      <p:ext uri="{BB962C8B-B14F-4D97-AF65-F5344CB8AC3E}">
        <p14:creationId xmlns:p14="http://schemas.microsoft.com/office/powerpoint/2010/main" val="262673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some visualizations of our variables. The histograms presented here are Relationship, Gender, Race, Hours worked per week, and our target variable, income level.</a:t>
            </a:r>
          </a:p>
        </p:txBody>
      </p:sp>
      <p:sp>
        <p:nvSpPr>
          <p:cNvPr id="4" name="Slide Number Placeholder 3"/>
          <p:cNvSpPr>
            <a:spLocks noGrp="1"/>
          </p:cNvSpPr>
          <p:nvPr>
            <p:ph type="sldNum" sz="quarter" idx="5"/>
          </p:nvPr>
        </p:nvSpPr>
        <p:spPr/>
        <p:txBody>
          <a:bodyPr/>
          <a:lstStyle/>
          <a:p>
            <a:fld id="{341FE285-1822-4419-82F9-9B667E94425E}" type="slidenum">
              <a:rPr lang="en-US" smtClean="0"/>
              <a:t>6</a:t>
            </a:fld>
            <a:endParaRPr lang="en-US"/>
          </a:p>
        </p:txBody>
      </p:sp>
    </p:spTree>
    <p:extLst>
      <p:ext uri="{BB962C8B-B14F-4D97-AF65-F5344CB8AC3E}">
        <p14:creationId xmlns:p14="http://schemas.microsoft.com/office/powerpoint/2010/main" val="2785119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have deleted the first rows of the both </a:t>
            </a:r>
            <a:r>
              <a:rPr lang="en-US" dirty="0" err="1"/>
              <a:t>dataframes</a:t>
            </a:r>
            <a:r>
              <a:rPr lang="en-US" dirty="0"/>
              <a:t> since these are erroneous. We can now work with the data without involving the first rows of each.</a:t>
            </a:r>
          </a:p>
        </p:txBody>
      </p:sp>
      <p:sp>
        <p:nvSpPr>
          <p:cNvPr id="4" name="Slide Number Placeholder 3"/>
          <p:cNvSpPr>
            <a:spLocks noGrp="1"/>
          </p:cNvSpPr>
          <p:nvPr>
            <p:ph type="sldNum" sz="quarter" idx="5"/>
          </p:nvPr>
        </p:nvSpPr>
        <p:spPr/>
        <p:txBody>
          <a:bodyPr/>
          <a:lstStyle/>
          <a:p>
            <a:fld id="{341FE285-1822-4419-82F9-9B667E94425E}" type="slidenum">
              <a:rPr lang="en-US" smtClean="0"/>
              <a:t>7</a:t>
            </a:fld>
            <a:endParaRPr lang="en-US"/>
          </a:p>
        </p:txBody>
      </p:sp>
    </p:spTree>
    <p:extLst>
      <p:ext uri="{BB962C8B-B14F-4D97-AF65-F5344CB8AC3E}">
        <p14:creationId xmlns:p14="http://schemas.microsoft.com/office/powerpoint/2010/main" val="411117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write a function to search for any missing values and report back the number found. We see that there exist no missing values by our criteria within the data set.</a:t>
            </a:r>
          </a:p>
        </p:txBody>
      </p:sp>
      <p:sp>
        <p:nvSpPr>
          <p:cNvPr id="4" name="Slide Number Placeholder 3"/>
          <p:cNvSpPr>
            <a:spLocks noGrp="1"/>
          </p:cNvSpPr>
          <p:nvPr>
            <p:ph type="sldNum" sz="quarter" idx="5"/>
          </p:nvPr>
        </p:nvSpPr>
        <p:spPr/>
        <p:txBody>
          <a:bodyPr/>
          <a:lstStyle/>
          <a:p>
            <a:fld id="{341FE285-1822-4419-82F9-9B667E94425E}" type="slidenum">
              <a:rPr lang="en-US" smtClean="0"/>
              <a:t>8</a:t>
            </a:fld>
            <a:endParaRPr lang="en-US"/>
          </a:p>
        </p:txBody>
      </p:sp>
    </p:spTree>
    <p:extLst>
      <p:ext uri="{BB962C8B-B14F-4D97-AF65-F5344CB8AC3E}">
        <p14:creationId xmlns:p14="http://schemas.microsoft.com/office/powerpoint/2010/main" val="47957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use a tool to separate string values and numerical values into their own lists.</a:t>
            </a:r>
          </a:p>
        </p:txBody>
      </p:sp>
      <p:sp>
        <p:nvSpPr>
          <p:cNvPr id="4" name="Slide Number Placeholder 3"/>
          <p:cNvSpPr>
            <a:spLocks noGrp="1"/>
          </p:cNvSpPr>
          <p:nvPr>
            <p:ph type="sldNum" sz="quarter" idx="5"/>
          </p:nvPr>
        </p:nvSpPr>
        <p:spPr/>
        <p:txBody>
          <a:bodyPr/>
          <a:lstStyle/>
          <a:p>
            <a:fld id="{341FE285-1822-4419-82F9-9B667E94425E}" type="slidenum">
              <a:rPr lang="en-US" smtClean="0"/>
              <a:t>9</a:t>
            </a:fld>
            <a:endParaRPr lang="en-US"/>
          </a:p>
        </p:txBody>
      </p:sp>
    </p:spTree>
    <p:extLst>
      <p:ext uri="{BB962C8B-B14F-4D97-AF65-F5344CB8AC3E}">
        <p14:creationId xmlns:p14="http://schemas.microsoft.com/office/powerpoint/2010/main" val="126092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11/14/2019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dirty="0"/>
              <a:t>11/14/2019</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dirty="0"/>
              <a:pPr/>
              <a:t>11/14/2019</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11/14/2019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0.m4a"/><Relationship Id="rId7" Type="http://schemas.openxmlformats.org/officeDocument/2006/relationships/image" Target="../media/image16.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audio" Target="../media/media20.m4a"/></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2.m4a"/><Relationship Id="rId7" Type="http://schemas.openxmlformats.org/officeDocument/2006/relationships/image" Target="../media/image1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audio" Target="../media/media22.m4a"/></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4.m4a"/><Relationship Id="rId7" Type="http://schemas.openxmlformats.org/officeDocument/2006/relationships/image" Target="../media/image18.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audio" Target="../media/media24.m4a"/><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6.m4a"/><Relationship Id="rId7" Type="http://schemas.openxmlformats.org/officeDocument/2006/relationships/image" Target="../media/image2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audio" Target="../media/media26.m4a"/></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8.m4a"/><Relationship Id="rId7" Type="http://schemas.openxmlformats.org/officeDocument/2006/relationships/image" Target="../media/image2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audio" Target="../media/media28.m4a"/></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0.m4a"/><Relationship Id="rId7" Type="http://schemas.openxmlformats.org/officeDocument/2006/relationships/image" Target="../media/image2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audio" Target="../media/media30.m4a"/></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2.m4a"/><Relationship Id="rId7" Type="http://schemas.openxmlformats.org/officeDocument/2006/relationships/image" Target="../media/image2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audio" Target="../media/media32.m4a"/></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4.m4a"/><Relationship Id="rId7" Type="http://schemas.openxmlformats.org/officeDocument/2006/relationships/image" Target="../media/image2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audio" Target="../media/media34.m4a"/></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36.m4a"/><Relationship Id="rId7" Type="http://schemas.openxmlformats.org/officeDocument/2006/relationships/image" Target="../media/image25.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audio" Target="../media/media36.m4a"/><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8.m4a"/><Relationship Id="rId7" Type="http://schemas.openxmlformats.org/officeDocument/2006/relationships/image" Target="../media/image26.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audio" Target="../media/media38.m4a"/></Relationships>
</file>

<file path=ppt/slides/_rels/slide2.xml.rels><?xml version="1.0" encoding="UTF-8" standalone="yes"?>
<Relationships xmlns="http://schemas.openxmlformats.org/package/2006/relationships"><Relationship Id="rId8" Type="http://schemas.openxmlformats.org/officeDocument/2006/relationships/hyperlink" Target="http://riadzany.blogspot.com/2014/09/morocco-launches-national-population.html" TargetMode="External"/><Relationship Id="rId3" Type="http://schemas.microsoft.com/office/2007/relationships/media" Target="../media/media4.m4a"/><Relationship Id="rId7" Type="http://schemas.openxmlformats.org/officeDocument/2006/relationships/image" Target="../media/image2.jpg"/><Relationship Id="rId12"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2.xml"/><Relationship Id="rId11" Type="http://schemas.openxmlformats.org/officeDocument/2006/relationships/hyperlink" Target="https://en.wikipedia.org/wiki/American_Community_Survey" TargetMode="External"/><Relationship Id="rId5" Type="http://schemas.openxmlformats.org/officeDocument/2006/relationships/slideLayout" Target="../slideLayouts/slideLayout4.xml"/><Relationship Id="rId10" Type="http://schemas.microsoft.com/office/2007/relationships/hdphoto" Target="../media/hdphoto1.wdp"/><Relationship Id="rId4" Type="http://schemas.openxmlformats.org/officeDocument/2006/relationships/audio" Target="../media/media4.m4a"/><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40.m4a"/><Relationship Id="rId7" Type="http://schemas.openxmlformats.org/officeDocument/2006/relationships/image" Target="../media/image27.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audio" Target="../media/media40.m4a"/><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42.m4a"/><Relationship Id="rId7" Type="http://schemas.openxmlformats.org/officeDocument/2006/relationships/image" Target="../media/image29.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audio" Target="../media/media42.m4a"/></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44.m4a"/><Relationship Id="rId7" Type="http://schemas.openxmlformats.org/officeDocument/2006/relationships/image" Target="../media/image30.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audio" Target="../media/media44.m4a"/></Relationships>
</file>

<file path=ppt/slides/_rels/slide23.xml.rels><?xml version="1.0" encoding="UTF-8" standalone="yes"?>
<Relationships xmlns="http://schemas.openxmlformats.org/package/2006/relationships"><Relationship Id="rId3" Type="http://schemas.microsoft.com/office/2007/relationships/media" Target="../media/media46.m4a"/><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audio" Target="../media/media46.m4a"/></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m4a"/><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audio" Target="../media/media6.m4a"/></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8.m4a"/><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audio" Target="../media/media8.m4a"/></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0.m4a"/><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audio" Target="../media/media10.m4a"/><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2.m4a"/><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notesSlide" Target="../notesSlides/notesSlide6.xml"/><Relationship Id="rId11" Type="http://schemas.openxmlformats.org/officeDocument/2006/relationships/image" Target="../media/image1.png"/><Relationship Id="rId5" Type="http://schemas.openxmlformats.org/officeDocument/2006/relationships/slideLayout" Target="../slideLayouts/slideLayout4.xml"/><Relationship Id="rId10" Type="http://schemas.openxmlformats.org/officeDocument/2006/relationships/image" Target="../media/image11.png"/><Relationship Id="rId4" Type="http://schemas.openxmlformats.org/officeDocument/2006/relationships/audio" Target="../media/media12.m4a"/><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4.m4a"/><Relationship Id="rId7" Type="http://schemas.openxmlformats.org/officeDocument/2006/relationships/image" Target="../media/image1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audio" Target="../media/media14.m4a"/></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6.m4a"/><Relationship Id="rId7" Type="http://schemas.openxmlformats.org/officeDocument/2006/relationships/image" Target="../media/image1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audio" Target="../media/media16.m4a"/><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8.m4a"/><Relationship Id="rId7" Type="http://schemas.openxmlformats.org/officeDocument/2006/relationships/image" Target="../media/image1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audio" Target="../media/media18.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9A1C-DCCF-40DC-87A4-DAD6C7C97E23}"/>
              </a:ext>
            </a:extLst>
          </p:cNvPr>
          <p:cNvSpPr>
            <a:spLocks noGrp="1"/>
          </p:cNvSpPr>
          <p:nvPr>
            <p:ph type="ctrTitle"/>
          </p:nvPr>
        </p:nvSpPr>
        <p:spPr>
          <a:xfrm>
            <a:off x="1600200" y="1265562"/>
            <a:ext cx="8991600" cy="2767102"/>
          </a:xfrm>
        </p:spPr>
        <p:txBody>
          <a:bodyPr>
            <a:normAutofit fontScale="90000"/>
          </a:bodyPr>
          <a:lstStyle/>
          <a:p>
            <a:r>
              <a:rPr lang="en-US" dirty="0"/>
              <a:t>DSC 630 Project</a:t>
            </a:r>
            <a:br>
              <a:rPr lang="en-US" dirty="0"/>
            </a:br>
            <a:r>
              <a:rPr lang="en-US" dirty="0"/>
              <a:t>Final Presentation</a:t>
            </a:r>
            <a:br>
              <a:rPr lang="en-US" dirty="0"/>
            </a:br>
            <a:br>
              <a:rPr lang="en-US" dirty="0"/>
            </a:br>
            <a:r>
              <a:rPr lang="en-US" dirty="0"/>
              <a:t>Income as it relates to</a:t>
            </a:r>
            <a:br>
              <a:rPr lang="en-US" dirty="0"/>
            </a:br>
            <a:r>
              <a:rPr lang="en-US" dirty="0"/>
              <a:t>individual characteristics</a:t>
            </a:r>
          </a:p>
        </p:txBody>
      </p:sp>
      <p:sp>
        <p:nvSpPr>
          <p:cNvPr id="3" name="Subtitle 2">
            <a:extLst>
              <a:ext uri="{FF2B5EF4-FFF2-40B4-BE49-F238E27FC236}">
                <a16:creationId xmlns:a16="http://schemas.microsoft.com/office/drawing/2014/main" id="{EEEFE42F-7D40-440B-9D4C-767BBAFEEB03}"/>
              </a:ext>
            </a:extLst>
          </p:cNvPr>
          <p:cNvSpPr>
            <a:spLocks noGrp="1"/>
          </p:cNvSpPr>
          <p:nvPr>
            <p:ph type="subTitle" idx="1"/>
          </p:nvPr>
        </p:nvSpPr>
        <p:spPr>
          <a:xfrm>
            <a:off x="2695194" y="4581947"/>
            <a:ext cx="6801612" cy="1239894"/>
          </a:xfrm>
        </p:spPr>
        <p:txBody>
          <a:bodyPr/>
          <a:lstStyle/>
          <a:p>
            <a:r>
              <a:rPr lang="en-US" dirty="0"/>
              <a:t>Lara Clasen</a:t>
            </a:r>
          </a:p>
          <a:p>
            <a:r>
              <a:rPr lang="en-US" dirty="0"/>
              <a:t>Bellevue University</a:t>
            </a:r>
          </a:p>
        </p:txBody>
      </p:sp>
      <p:pic>
        <p:nvPicPr>
          <p:cNvPr id="4" name="Recorded Sound">
            <a:hlinkClick r:id="" action="ppaction://media"/>
            <a:extLst>
              <a:ext uri="{FF2B5EF4-FFF2-40B4-BE49-F238E27FC236}">
                <a16:creationId xmlns:a16="http://schemas.microsoft.com/office/drawing/2014/main" id="{4706461B-2D36-4E4D-8AC6-8520AE048861}"/>
              </a:ext>
            </a:extLst>
          </p:cNvPr>
          <p:cNvPicPr>
            <a:picLocks noChangeAspect="1"/>
          </p:cNvPicPr>
          <p:nvPr>
            <a:audioFile r:link="rId1"/>
            <p:extLst>
              <p:ext uri="{DAA4B4D4-6D71-4841-9C94-3DE7FCFB9230}">
                <p14:media xmlns:p14="http://schemas.microsoft.com/office/powerpoint/2010/main" r:embed="rId2">
                  <p14:trim st="1774"/>
                </p14:media>
              </p:ext>
            </p:extLst>
          </p:nvPr>
        </p:nvPicPr>
        <p:blipFill>
          <a:blip r:embed="rId7"/>
          <a:stretch>
            <a:fillRect/>
          </a:stretch>
        </p:blipFill>
        <p:spPr>
          <a:xfrm>
            <a:off x="900384" y="5592438"/>
            <a:ext cx="487363" cy="487363"/>
          </a:xfrm>
          <a:prstGeom prst="rect">
            <a:avLst/>
          </a:prstGeom>
        </p:spPr>
      </p:pic>
      <p:pic>
        <p:nvPicPr>
          <p:cNvPr id="5" name="Audio 4">
            <a:hlinkClick r:id="" action="ppaction://media"/>
            <a:extLst>
              <a:ext uri="{FF2B5EF4-FFF2-40B4-BE49-F238E27FC236}">
                <a16:creationId xmlns:a16="http://schemas.microsoft.com/office/drawing/2014/main" id="{A463A0A9-ECCD-4EE9-934F-9BC8176361E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0164418"/>
      </p:ext>
    </p:extLst>
  </p:cSld>
  <p:clrMapOvr>
    <a:masterClrMapping/>
  </p:clrMapOvr>
  <mc:AlternateContent xmlns:mc="http://schemas.openxmlformats.org/markup-compatibility/2006">
    <mc:Choice xmlns:p14="http://schemas.microsoft.com/office/powerpoint/2010/main" Requires="p14">
      <p:transition spd="slow" p14:dur="2000" advTm="9889"/>
    </mc:Choice>
    <mc:Fallback>
      <p:transition spd="slow" advTm="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mediacall" presetSubtype="0" fill="hold" nodeType="withEffect">
                                  <p:stCondLst>
                                    <p:cond delay="0"/>
                                  </p:stCondLst>
                                  <p:childTnLst>
                                    <p:cmd type="call" cmd="playFrom(0.0)">
                                      <p:cBhvr>
                                        <p:cTn id="8" dur="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98" objId="4"/>
        <p14:stopEvt time="8843"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592551"/>
            <a:ext cx="7729728" cy="1188720"/>
          </a:xfrm>
        </p:spPr>
        <p:txBody>
          <a:bodyPr/>
          <a:lstStyle/>
          <a:p>
            <a:r>
              <a:rPr lang="en-US" dirty="0"/>
              <a:t>Cleaning step: remove “?” character for null values</a:t>
            </a:r>
          </a:p>
        </p:txBody>
      </p:sp>
      <p:pic>
        <p:nvPicPr>
          <p:cNvPr id="5" name="Picture 4">
            <a:extLst>
              <a:ext uri="{FF2B5EF4-FFF2-40B4-BE49-F238E27FC236}">
                <a16:creationId xmlns:a16="http://schemas.microsoft.com/office/drawing/2014/main" id="{269174CA-CA78-40B0-BD0E-A54859199620}"/>
              </a:ext>
            </a:extLst>
          </p:cNvPr>
          <p:cNvPicPr>
            <a:picLocks noChangeAspect="1"/>
          </p:cNvPicPr>
          <p:nvPr/>
        </p:nvPicPr>
        <p:blipFill>
          <a:blip r:embed="rId7"/>
          <a:stretch>
            <a:fillRect/>
          </a:stretch>
        </p:blipFill>
        <p:spPr>
          <a:xfrm>
            <a:off x="3524194" y="1939221"/>
            <a:ext cx="5143611" cy="4555190"/>
          </a:xfrm>
          <a:prstGeom prst="rect">
            <a:avLst/>
          </a:prstGeom>
        </p:spPr>
      </p:pic>
      <p:pic>
        <p:nvPicPr>
          <p:cNvPr id="3" name="Recorded Sound">
            <a:hlinkClick r:id="" action="ppaction://media"/>
            <a:extLst>
              <a:ext uri="{FF2B5EF4-FFF2-40B4-BE49-F238E27FC236}">
                <a16:creationId xmlns:a16="http://schemas.microsoft.com/office/drawing/2014/main" id="{F5C9C18C-00C9-45FF-B2C6-D394D4A888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97472" y="6007048"/>
            <a:ext cx="487363" cy="487363"/>
          </a:xfrm>
          <a:prstGeom prst="rect">
            <a:avLst/>
          </a:prstGeom>
        </p:spPr>
      </p:pic>
      <p:pic>
        <p:nvPicPr>
          <p:cNvPr id="4" name="Audio 3">
            <a:hlinkClick r:id="" action="ppaction://media"/>
            <a:extLst>
              <a:ext uri="{FF2B5EF4-FFF2-40B4-BE49-F238E27FC236}">
                <a16:creationId xmlns:a16="http://schemas.microsoft.com/office/drawing/2014/main" id="{859B1049-0596-468D-AA36-297ED99F55D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93644487"/>
      </p:ext>
    </p:extLst>
  </p:cSld>
  <p:clrMapOvr>
    <a:masterClrMapping/>
  </p:clrMapOvr>
  <mc:AlternateContent xmlns:mc="http://schemas.openxmlformats.org/markup-compatibility/2006">
    <mc:Choice xmlns:p14="http://schemas.microsoft.com/office/powerpoint/2010/main" Requires="p14">
      <p:transition spd="slow" p14:dur="2000" advTm="22502"/>
    </mc:Choice>
    <mc:Fallback>
      <p:transition spd="slow" advTm="22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9" objId="3"/>
        <p14:stopEvt time="19770"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Define target variable</a:t>
            </a:r>
          </a:p>
        </p:txBody>
      </p:sp>
      <p:pic>
        <p:nvPicPr>
          <p:cNvPr id="5" name="Picture 4">
            <a:extLst>
              <a:ext uri="{FF2B5EF4-FFF2-40B4-BE49-F238E27FC236}">
                <a16:creationId xmlns:a16="http://schemas.microsoft.com/office/drawing/2014/main" id="{09E4E651-95F1-41E7-B9DA-A9A215B6F96B}"/>
              </a:ext>
            </a:extLst>
          </p:cNvPr>
          <p:cNvPicPr>
            <a:picLocks noChangeAspect="1"/>
          </p:cNvPicPr>
          <p:nvPr/>
        </p:nvPicPr>
        <p:blipFill>
          <a:blip r:embed="rId7"/>
          <a:stretch>
            <a:fillRect/>
          </a:stretch>
        </p:blipFill>
        <p:spPr>
          <a:xfrm>
            <a:off x="2147554" y="2665386"/>
            <a:ext cx="7896891" cy="2420015"/>
          </a:xfrm>
          <a:prstGeom prst="rect">
            <a:avLst/>
          </a:prstGeom>
        </p:spPr>
      </p:pic>
      <p:pic>
        <p:nvPicPr>
          <p:cNvPr id="4" name="Recorded Sound">
            <a:hlinkClick r:id="" action="ppaction://media"/>
            <a:extLst>
              <a:ext uri="{FF2B5EF4-FFF2-40B4-BE49-F238E27FC236}">
                <a16:creationId xmlns:a16="http://schemas.microsoft.com/office/drawing/2014/main" id="{307DAE1A-1B70-4823-9063-F9F9BAE6C1D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3251" y="6096167"/>
            <a:ext cx="487363" cy="487363"/>
          </a:xfrm>
          <a:prstGeom prst="rect">
            <a:avLst/>
          </a:prstGeom>
        </p:spPr>
      </p:pic>
      <p:pic>
        <p:nvPicPr>
          <p:cNvPr id="7" name="Audio 6">
            <a:hlinkClick r:id="" action="ppaction://media"/>
            <a:extLst>
              <a:ext uri="{FF2B5EF4-FFF2-40B4-BE49-F238E27FC236}">
                <a16:creationId xmlns:a16="http://schemas.microsoft.com/office/drawing/2014/main" id="{37DA41B6-5F0F-454F-AC04-0E69DEAEECB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97315680"/>
      </p:ext>
    </p:extLst>
  </p:cSld>
  <p:clrMapOvr>
    <a:masterClrMapping/>
  </p:clrMapOvr>
  <mc:AlternateContent xmlns:mc="http://schemas.openxmlformats.org/markup-compatibility/2006">
    <mc:Choice xmlns:p14="http://schemas.microsoft.com/office/powerpoint/2010/main" Requires="p14">
      <p:transition spd="slow" p14:dur="2000" advTm="19413"/>
    </mc:Choice>
    <mc:Fallback>
      <p:transition spd="slow" advTm="19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73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6" objId="4"/>
        <p14:stopEvt time="17458"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Alter columns by binning</a:t>
            </a:r>
          </a:p>
        </p:txBody>
      </p:sp>
      <p:pic>
        <p:nvPicPr>
          <p:cNvPr id="3" name="Picture 2">
            <a:extLst>
              <a:ext uri="{FF2B5EF4-FFF2-40B4-BE49-F238E27FC236}">
                <a16:creationId xmlns:a16="http://schemas.microsoft.com/office/drawing/2014/main" id="{97A6BD70-26AE-4222-A0C0-40104C1FF4C1}"/>
              </a:ext>
            </a:extLst>
          </p:cNvPr>
          <p:cNvPicPr>
            <a:picLocks noChangeAspect="1"/>
          </p:cNvPicPr>
          <p:nvPr/>
        </p:nvPicPr>
        <p:blipFill>
          <a:blip r:embed="rId7"/>
          <a:stretch>
            <a:fillRect/>
          </a:stretch>
        </p:blipFill>
        <p:spPr>
          <a:xfrm>
            <a:off x="188286" y="2463534"/>
            <a:ext cx="5372100" cy="3152775"/>
          </a:xfrm>
          <a:prstGeom prst="rect">
            <a:avLst/>
          </a:prstGeom>
        </p:spPr>
      </p:pic>
      <p:pic>
        <p:nvPicPr>
          <p:cNvPr id="4" name="Picture 3">
            <a:extLst>
              <a:ext uri="{FF2B5EF4-FFF2-40B4-BE49-F238E27FC236}">
                <a16:creationId xmlns:a16="http://schemas.microsoft.com/office/drawing/2014/main" id="{5C5B16D5-8CDC-4579-8377-1FA89DD60C1F}"/>
              </a:ext>
            </a:extLst>
          </p:cNvPr>
          <p:cNvPicPr>
            <a:picLocks noChangeAspect="1"/>
          </p:cNvPicPr>
          <p:nvPr/>
        </p:nvPicPr>
        <p:blipFill>
          <a:blip r:embed="rId8"/>
          <a:stretch>
            <a:fillRect/>
          </a:stretch>
        </p:blipFill>
        <p:spPr>
          <a:xfrm>
            <a:off x="5787656" y="2542908"/>
            <a:ext cx="6305550" cy="2838450"/>
          </a:xfrm>
          <a:prstGeom prst="rect">
            <a:avLst/>
          </a:prstGeom>
        </p:spPr>
      </p:pic>
      <p:sp>
        <p:nvSpPr>
          <p:cNvPr id="7" name="Rectangle 6">
            <a:extLst>
              <a:ext uri="{FF2B5EF4-FFF2-40B4-BE49-F238E27FC236}">
                <a16:creationId xmlns:a16="http://schemas.microsoft.com/office/drawing/2014/main" id="{1CE7CC34-6D1A-46E3-811A-F8A5EF26A914}"/>
              </a:ext>
            </a:extLst>
          </p:cNvPr>
          <p:cNvSpPr/>
          <p:nvPr/>
        </p:nvSpPr>
        <p:spPr>
          <a:xfrm>
            <a:off x="6254381" y="5596213"/>
            <a:ext cx="5372100" cy="369332"/>
          </a:xfrm>
          <a:prstGeom prst="rect">
            <a:avLst/>
          </a:prstGeom>
        </p:spPr>
        <p:txBody>
          <a:bodyPr wrap="square">
            <a:spAutoFit/>
          </a:bodyPr>
          <a:lstStyle/>
          <a:p>
            <a:pPr algn="ctr"/>
            <a:r>
              <a:rPr lang="en-US" dirty="0">
                <a:solidFill>
                  <a:schemeClr val="bg1"/>
                </a:solidFill>
              </a:rPr>
              <a:t>Hours/Week</a:t>
            </a:r>
          </a:p>
        </p:txBody>
      </p:sp>
      <p:sp>
        <p:nvSpPr>
          <p:cNvPr id="8" name="Rectangle 7">
            <a:extLst>
              <a:ext uri="{FF2B5EF4-FFF2-40B4-BE49-F238E27FC236}">
                <a16:creationId xmlns:a16="http://schemas.microsoft.com/office/drawing/2014/main" id="{DD1A0FBB-F7A4-4B6F-944A-F1E7A7B7348F}"/>
              </a:ext>
            </a:extLst>
          </p:cNvPr>
          <p:cNvSpPr/>
          <p:nvPr/>
        </p:nvSpPr>
        <p:spPr>
          <a:xfrm>
            <a:off x="188286" y="5800975"/>
            <a:ext cx="5372100" cy="369332"/>
          </a:xfrm>
          <a:prstGeom prst="rect">
            <a:avLst/>
          </a:prstGeom>
        </p:spPr>
        <p:txBody>
          <a:bodyPr wrap="square">
            <a:spAutoFit/>
          </a:bodyPr>
          <a:lstStyle/>
          <a:p>
            <a:pPr algn="ctr"/>
            <a:r>
              <a:rPr lang="en-US" dirty="0">
                <a:solidFill>
                  <a:schemeClr val="bg1"/>
                </a:solidFill>
              </a:rPr>
              <a:t>Education</a:t>
            </a:r>
          </a:p>
        </p:txBody>
      </p:sp>
      <p:pic>
        <p:nvPicPr>
          <p:cNvPr id="5" name="Recorded Sound">
            <a:hlinkClick r:id="" action="ppaction://media"/>
            <a:extLst>
              <a:ext uri="{FF2B5EF4-FFF2-40B4-BE49-F238E27FC236}">
                <a16:creationId xmlns:a16="http://schemas.microsoft.com/office/drawing/2014/main" id="{2C73F772-3DAD-432C-A4C1-D6EA7B110DE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3251" y="6170307"/>
            <a:ext cx="487363" cy="487363"/>
          </a:xfrm>
          <a:prstGeom prst="rect">
            <a:avLst/>
          </a:prstGeom>
        </p:spPr>
      </p:pic>
      <p:pic>
        <p:nvPicPr>
          <p:cNvPr id="9" name="Audio 8">
            <a:hlinkClick r:id="" action="ppaction://media"/>
            <a:extLst>
              <a:ext uri="{FF2B5EF4-FFF2-40B4-BE49-F238E27FC236}">
                <a16:creationId xmlns:a16="http://schemas.microsoft.com/office/drawing/2014/main" id="{E1E3B1DA-9417-48FA-85B1-0D9475BDC52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5822014"/>
      </p:ext>
    </p:extLst>
  </p:cSld>
  <p:clrMapOvr>
    <a:masterClrMapping/>
  </p:clrMapOvr>
  <mc:AlternateContent xmlns:mc="http://schemas.openxmlformats.org/markup-compatibility/2006">
    <mc:Choice xmlns:p14="http://schemas.microsoft.com/office/powerpoint/2010/main" Requires="p14">
      <p:transition spd="slow" p14:dur="2000" advTm="38201"/>
    </mc:Choice>
    <mc:Fallback>
      <p:transition spd="slow" advTm="3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6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34" objId="5"/>
        <p14:stopEvt time="36199"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Alter columns by binning</a:t>
            </a:r>
          </a:p>
        </p:txBody>
      </p:sp>
      <p:sp>
        <p:nvSpPr>
          <p:cNvPr id="6" name="Rectangle 5">
            <a:extLst>
              <a:ext uri="{FF2B5EF4-FFF2-40B4-BE49-F238E27FC236}">
                <a16:creationId xmlns:a16="http://schemas.microsoft.com/office/drawing/2014/main" id="{B465E0A1-382B-4014-8567-F13488897293}"/>
              </a:ext>
            </a:extLst>
          </p:cNvPr>
          <p:cNvSpPr/>
          <p:nvPr/>
        </p:nvSpPr>
        <p:spPr>
          <a:xfrm>
            <a:off x="3409950" y="6161094"/>
            <a:ext cx="5372100" cy="369332"/>
          </a:xfrm>
          <a:prstGeom prst="rect">
            <a:avLst/>
          </a:prstGeom>
        </p:spPr>
        <p:txBody>
          <a:bodyPr wrap="square">
            <a:spAutoFit/>
          </a:bodyPr>
          <a:lstStyle/>
          <a:p>
            <a:pPr algn="ctr"/>
            <a:r>
              <a:rPr lang="en-US" dirty="0">
                <a:solidFill>
                  <a:schemeClr val="bg1"/>
                </a:solidFill>
              </a:rPr>
              <a:t>Occupation can be classified by skill level.</a:t>
            </a:r>
          </a:p>
        </p:txBody>
      </p:sp>
      <p:pic>
        <p:nvPicPr>
          <p:cNvPr id="5" name="Picture 4">
            <a:extLst>
              <a:ext uri="{FF2B5EF4-FFF2-40B4-BE49-F238E27FC236}">
                <a16:creationId xmlns:a16="http://schemas.microsoft.com/office/drawing/2014/main" id="{258A0381-27E5-415D-9548-586EFB693C6C}"/>
              </a:ext>
            </a:extLst>
          </p:cNvPr>
          <p:cNvPicPr>
            <a:picLocks noChangeAspect="1"/>
          </p:cNvPicPr>
          <p:nvPr/>
        </p:nvPicPr>
        <p:blipFill>
          <a:blip r:embed="rId7"/>
          <a:stretch>
            <a:fillRect/>
          </a:stretch>
        </p:blipFill>
        <p:spPr>
          <a:xfrm>
            <a:off x="2231136" y="2330184"/>
            <a:ext cx="7729728" cy="3782633"/>
          </a:xfrm>
          <a:prstGeom prst="rect">
            <a:avLst/>
          </a:prstGeom>
        </p:spPr>
      </p:pic>
      <p:pic>
        <p:nvPicPr>
          <p:cNvPr id="3" name="Recorded Sound">
            <a:hlinkClick r:id="" action="ppaction://media"/>
            <a:extLst>
              <a:ext uri="{FF2B5EF4-FFF2-40B4-BE49-F238E27FC236}">
                <a16:creationId xmlns:a16="http://schemas.microsoft.com/office/drawing/2014/main" id="{07D8F78F-46DB-43AC-810F-B055749E5E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57630" y="5918555"/>
            <a:ext cx="487363" cy="487363"/>
          </a:xfrm>
          <a:prstGeom prst="rect">
            <a:avLst/>
          </a:prstGeom>
        </p:spPr>
      </p:pic>
      <p:pic>
        <p:nvPicPr>
          <p:cNvPr id="4" name="Audio 3">
            <a:hlinkClick r:id="" action="ppaction://media"/>
            <a:extLst>
              <a:ext uri="{FF2B5EF4-FFF2-40B4-BE49-F238E27FC236}">
                <a16:creationId xmlns:a16="http://schemas.microsoft.com/office/drawing/2014/main" id="{7ADA5C10-AE07-4B18-A71E-7C81BDA5BE8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286954"/>
      </p:ext>
    </p:extLst>
  </p:cSld>
  <p:clrMapOvr>
    <a:masterClrMapping/>
  </p:clrMapOvr>
  <mc:AlternateContent xmlns:mc="http://schemas.openxmlformats.org/markup-compatibility/2006">
    <mc:Choice xmlns:p14="http://schemas.microsoft.com/office/powerpoint/2010/main" Requires="p14">
      <p:transition spd="slow" p14:dur="2000" advTm="16971"/>
    </mc:Choice>
    <mc:Fallback>
      <p:transition spd="slow" advTm="16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2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9" objId="3"/>
        <p14:stopEvt time="15310"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Alter columns by binning</a:t>
            </a:r>
          </a:p>
        </p:txBody>
      </p:sp>
      <p:sp>
        <p:nvSpPr>
          <p:cNvPr id="6" name="Rectangle 5">
            <a:extLst>
              <a:ext uri="{FF2B5EF4-FFF2-40B4-BE49-F238E27FC236}">
                <a16:creationId xmlns:a16="http://schemas.microsoft.com/office/drawing/2014/main" id="{B465E0A1-382B-4014-8567-F13488897293}"/>
              </a:ext>
            </a:extLst>
          </p:cNvPr>
          <p:cNvSpPr/>
          <p:nvPr/>
        </p:nvSpPr>
        <p:spPr>
          <a:xfrm>
            <a:off x="3101383" y="4704587"/>
            <a:ext cx="5989231" cy="369332"/>
          </a:xfrm>
          <a:prstGeom prst="rect">
            <a:avLst/>
          </a:prstGeom>
        </p:spPr>
        <p:txBody>
          <a:bodyPr wrap="square">
            <a:spAutoFit/>
          </a:bodyPr>
          <a:lstStyle/>
          <a:p>
            <a:pPr algn="ctr"/>
            <a:r>
              <a:rPr lang="en-US" dirty="0">
                <a:solidFill>
                  <a:schemeClr val="bg1"/>
                </a:solidFill>
              </a:rPr>
              <a:t>Age and Marital Status can be grouped into levels as well.</a:t>
            </a:r>
          </a:p>
        </p:txBody>
      </p:sp>
      <p:pic>
        <p:nvPicPr>
          <p:cNvPr id="3" name="Picture 2">
            <a:extLst>
              <a:ext uri="{FF2B5EF4-FFF2-40B4-BE49-F238E27FC236}">
                <a16:creationId xmlns:a16="http://schemas.microsoft.com/office/drawing/2014/main" id="{0993E8E8-B82D-4B36-B409-422C253C8F8A}"/>
              </a:ext>
            </a:extLst>
          </p:cNvPr>
          <p:cNvPicPr>
            <a:picLocks noChangeAspect="1"/>
          </p:cNvPicPr>
          <p:nvPr/>
        </p:nvPicPr>
        <p:blipFill>
          <a:blip r:embed="rId7"/>
          <a:stretch>
            <a:fillRect/>
          </a:stretch>
        </p:blipFill>
        <p:spPr>
          <a:xfrm>
            <a:off x="1443037" y="2547937"/>
            <a:ext cx="9305925" cy="1762125"/>
          </a:xfrm>
          <a:prstGeom prst="rect">
            <a:avLst/>
          </a:prstGeom>
        </p:spPr>
      </p:pic>
      <p:pic>
        <p:nvPicPr>
          <p:cNvPr id="4" name="Recorded Sound">
            <a:hlinkClick r:id="" action="ppaction://media"/>
            <a:extLst>
              <a:ext uri="{FF2B5EF4-FFF2-40B4-BE49-F238E27FC236}">
                <a16:creationId xmlns:a16="http://schemas.microsoft.com/office/drawing/2014/main" id="{A3295B41-8CFC-4885-9F2E-BBCC01390DB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7315" y="5939757"/>
            <a:ext cx="487363" cy="487363"/>
          </a:xfrm>
          <a:prstGeom prst="rect">
            <a:avLst/>
          </a:prstGeom>
        </p:spPr>
      </p:pic>
      <p:pic>
        <p:nvPicPr>
          <p:cNvPr id="5" name="Audio 4">
            <a:hlinkClick r:id="" action="ppaction://media"/>
            <a:extLst>
              <a:ext uri="{FF2B5EF4-FFF2-40B4-BE49-F238E27FC236}">
                <a16:creationId xmlns:a16="http://schemas.microsoft.com/office/drawing/2014/main" id="{B832F4DD-65E0-4B75-B07F-902723BF15F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6293131"/>
      </p:ext>
    </p:extLst>
  </p:cSld>
  <p:clrMapOvr>
    <a:masterClrMapping/>
  </p:clrMapOvr>
  <mc:AlternateContent xmlns:mc="http://schemas.openxmlformats.org/markup-compatibility/2006">
    <mc:Choice xmlns:p14="http://schemas.microsoft.com/office/powerpoint/2010/main" Requires="p14">
      <p:transition spd="slow" p14:dur="2000" advTm="23230"/>
    </mc:Choice>
    <mc:Fallback>
      <p:transition spd="slow" advTm="23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14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6" objId="4"/>
        <p14:stopEvt time="21533"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Alter columns by binning</a:t>
            </a:r>
          </a:p>
        </p:txBody>
      </p:sp>
      <p:pic>
        <p:nvPicPr>
          <p:cNvPr id="4" name="Picture 3">
            <a:extLst>
              <a:ext uri="{FF2B5EF4-FFF2-40B4-BE49-F238E27FC236}">
                <a16:creationId xmlns:a16="http://schemas.microsoft.com/office/drawing/2014/main" id="{FDFB9C03-C7C9-45BE-9991-2C1CE822B772}"/>
              </a:ext>
            </a:extLst>
          </p:cNvPr>
          <p:cNvPicPr>
            <a:picLocks noChangeAspect="1"/>
          </p:cNvPicPr>
          <p:nvPr/>
        </p:nvPicPr>
        <p:blipFill>
          <a:blip r:embed="rId7"/>
          <a:stretch>
            <a:fillRect/>
          </a:stretch>
        </p:blipFill>
        <p:spPr>
          <a:xfrm>
            <a:off x="2809874" y="2418463"/>
            <a:ext cx="6572250" cy="3467100"/>
          </a:xfrm>
          <a:prstGeom prst="rect">
            <a:avLst/>
          </a:prstGeom>
        </p:spPr>
      </p:pic>
      <p:pic>
        <p:nvPicPr>
          <p:cNvPr id="3" name="Recorded Sound">
            <a:hlinkClick r:id="" action="ppaction://media"/>
            <a:extLst>
              <a:ext uri="{FF2B5EF4-FFF2-40B4-BE49-F238E27FC236}">
                <a16:creationId xmlns:a16="http://schemas.microsoft.com/office/drawing/2014/main" id="{392566A6-7565-4DCF-9E6F-489B267A99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61377" y="5987883"/>
            <a:ext cx="487363" cy="487363"/>
          </a:xfrm>
          <a:prstGeom prst="rect">
            <a:avLst/>
          </a:prstGeom>
        </p:spPr>
      </p:pic>
      <p:pic>
        <p:nvPicPr>
          <p:cNvPr id="5" name="Audio 4">
            <a:hlinkClick r:id="" action="ppaction://media"/>
            <a:extLst>
              <a:ext uri="{FF2B5EF4-FFF2-40B4-BE49-F238E27FC236}">
                <a16:creationId xmlns:a16="http://schemas.microsoft.com/office/drawing/2014/main" id="{D574D2FD-A81A-42F3-B11B-8658E30D501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45963442"/>
      </p:ext>
    </p:extLst>
  </p:cSld>
  <p:clrMapOvr>
    <a:masterClrMapping/>
  </p:clrMapOvr>
  <mc:AlternateContent xmlns:mc="http://schemas.openxmlformats.org/markup-compatibility/2006">
    <mc:Choice xmlns:p14="http://schemas.microsoft.com/office/powerpoint/2010/main" Requires="p14">
      <p:transition spd="slow" p14:dur="2000" advTm="11386"/>
    </mc:Choice>
    <mc:Fallback>
      <p:transition spd="slow" advTm="1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77" objId="3"/>
        <p14:stopEvt time="9863"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262941"/>
            <a:ext cx="7729728" cy="1188720"/>
          </a:xfrm>
        </p:spPr>
        <p:txBody>
          <a:bodyPr/>
          <a:lstStyle/>
          <a:p>
            <a:r>
              <a:rPr lang="en-US" dirty="0"/>
              <a:t>Alter columns by binning</a:t>
            </a:r>
          </a:p>
        </p:txBody>
      </p:sp>
      <p:pic>
        <p:nvPicPr>
          <p:cNvPr id="3" name="Picture 2">
            <a:extLst>
              <a:ext uri="{FF2B5EF4-FFF2-40B4-BE49-F238E27FC236}">
                <a16:creationId xmlns:a16="http://schemas.microsoft.com/office/drawing/2014/main" id="{FDBCB30C-BB6C-447C-8B51-903BC234E8C1}"/>
              </a:ext>
            </a:extLst>
          </p:cNvPr>
          <p:cNvPicPr>
            <a:picLocks noChangeAspect="1"/>
          </p:cNvPicPr>
          <p:nvPr/>
        </p:nvPicPr>
        <p:blipFill>
          <a:blip r:embed="rId7"/>
          <a:stretch>
            <a:fillRect/>
          </a:stretch>
        </p:blipFill>
        <p:spPr>
          <a:xfrm>
            <a:off x="2586037" y="1565859"/>
            <a:ext cx="7019925" cy="5029200"/>
          </a:xfrm>
          <a:prstGeom prst="rect">
            <a:avLst/>
          </a:prstGeom>
        </p:spPr>
      </p:pic>
      <p:pic>
        <p:nvPicPr>
          <p:cNvPr id="5" name="Recorded Sound">
            <a:hlinkClick r:id="" action="ppaction://media"/>
            <a:extLst>
              <a:ext uri="{FF2B5EF4-FFF2-40B4-BE49-F238E27FC236}">
                <a16:creationId xmlns:a16="http://schemas.microsoft.com/office/drawing/2014/main" id="{6235322B-7F01-4198-A5FD-C1D9D01B0B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5440" y="5951788"/>
            <a:ext cx="487363" cy="487363"/>
          </a:xfrm>
          <a:prstGeom prst="rect">
            <a:avLst/>
          </a:prstGeom>
        </p:spPr>
      </p:pic>
      <p:pic>
        <p:nvPicPr>
          <p:cNvPr id="7" name="Audio 6">
            <a:hlinkClick r:id="" action="ppaction://media"/>
            <a:extLst>
              <a:ext uri="{FF2B5EF4-FFF2-40B4-BE49-F238E27FC236}">
                <a16:creationId xmlns:a16="http://schemas.microsoft.com/office/drawing/2014/main" id="{0ED4B987-E745-4C64-BE2D-C7D8FB2118A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2381611"/>
      </p:ext>
    </p:extLst>
  </p:cSld>
  <p:clrMapOvr>
    <a:masterClrMapping/>
  </p:clrMapOvr>
  <mc:AlternateContent xmlns:mc="http://schemas.openxmlformats.org/markup-compatibility/2006">
    <mc:Choice xmlns:p14="http://schemas.microsoft.com/office/powerpoint/2010/main" Requires="p14">
      <p:transition spd="slow" p14:dur="2000" advTm="13616"/>
    </mc:Choice>
    <mc:Fallback>
      <p:transition spd="slow" advTm="1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3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3" objId="5"/>
        <p14:stopEvt time="13214"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621738"/>
            <a:ext cx="8991600" cy="1645920"/>
          </a:xfrm>
        </p:spPr>
        <p:txBody>
          <a:bodyPr/>
          <a:lstStyle/>
          <a:p>
            <a:r>
              <a:rPr lang="en-US" dirty="0"/>
              <a:t>Feature selection using variance threshold</a:t>
            </a:r>
          </a:p>
        </p:txBody>
      </p:sp>
      <p:pic>
        <p:nvPicPr>
          <p:cNvPr id="3" name="Picture 2">
            <a:extLst>
              <a:ext uri="{FF2B5EF4-FFF2-40B4-BE49-F238E27FC236}">
                <a16:creationId xmlns:a16="http://schemas.microsoft.com/office/drawing/2014/main" id="{2F3E34CC-FC3F-4389-BFB6-90D0928DDA1A}"/>
              </a:ext>
            </a:extLst>
          </p:cNvPr>
          <p:cNvPicPr>
            <a:picLocks noChangeAspect="1"/>
          </p:cNvPicPr>
          <p:nvPr/>
        </p:nvPicPr>
        <p:blipFill rotWithShape="1">
          <a:blip r:embed="rId7"/>
          <a:srcRect b="37480"/>
          <a:stretch/>
        </p:blipFill>
        <p:spPr>
          <a:xfrm>
            <a:off x="2715911" y="2512216"/>
            <a:ext cx="6760178" cy="4156253"/>
          </a:xfrm>
          <a:prstGeom prst="rect">
            <a:avLst/>
          </a:prstGeom>
        </p:spPr>
      </p:pic>
      <p:pic>
        <p:nvPicPr>
          <p:cNvPr id="5" name="Recorded Sound">
            <a:hlinkClick r:id="" action="ppaction://media"/>
            <a:extLst>
              <a:ext uri="{FF2B5EF4-FFF2-40B4-BE49-F238E27FC236}">
                <a16:creationId xmlns:a16="http://schemas.microsoft.com/office/drawing/2014/main" id="{20F6F895-5338-46CA-9862-88EF648D07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5441" y="6181106"/>
            <a:ext cx="487363" cy="487363"/>
          </a:xfrm>
          <a:prstGeom prst="rect">
            <a:avLst/>
          </a:prstGeom>
        </p:spPr>
      </p:pic>
      <p:pic>
        <p:nvPicPr>
          <p:cNvPr id="6" name="Audio 5">
            <a:hlinkClick r:id="" action="ppaction://media"/>
            <a:extLst>
              <a:ext uri="{FF2B5EF4-FFF2-40B4-BE49-F238E27FC236}">
                <a16:creationId xmlns:a16="http://schemas.microsoft.com/office/drawing/2014/main" id="{D2AA536B-DE3F-40CC-88F1-6223AE3E7FB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8526596"/>
      </p:ext>
    </p:extLst>
  </p:cSld>
  <p:clrMapOvr>
    <a:masterClrMapping/>
  </p:clrMapOvr>
  <mc:AlternateContent xmlns:mc="http://schemas.openxmlformats.org/markup-compatibility/2006">
    <mc:Choice xmlns:p14="http://schemas.microsoft.com/office/powerpoint/2010/main" Requires="p14">
      <p:transition spd="slow" p14:dur="2000" advTm="22682"/>
    </mc:Choice>
    <mc:Fallback>
      <p:transition spd="slow" advTm="22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7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2" objId="5"/>
        <p14:stopEvt time="19894"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199" y="317836"/>
            <a:ext cx="8991600" cy="994411"/>
          </a:xfrm>
        </p:spPr>
        <p:txBody>
          <a:bodyPr>
            <a:noAutofit/>
          </a:bodyPr>
          <a:lstStyle/>
          <a:p>
            <a:r>
              <a:rPr lang="en-US" sz="2400" dirty="0"/>
              <a:t>Feature selection using variance threshold</a:t>
            </a:r>
          </a:p>
        </p:txBody>
      </p:sp>
      <p:pic>
        <p:nvPicPr>
          <p:cNvPr id="4" name="Picture 3">
            <a:extLst>
              <a:ext uri="{FF2B5EF4-FFF2-40B4-BE49-F238E27FC236}">
                <a16:creationId xmlns:a16="http://schemas.microsoft.com/office/drawing/2014/main" id="{9EB4CFA2-1922-4C42-BDC5-06DF7F8D17B9}"/>
              </a:ext>
            </a:extLst>
          </p:cNvPr>
          <p:cNvPicPr>
            <a:picLocks noChangeAspect="1"/>
          </p:cNvPicPr>
          <p:nvPr/>
        </p:nvPicPr>
        <p:blipFill rotWithShape="1">
          <a:blip r:embed="rId7"/>
          <a:srcRect r="23257"/>
          <a:stretch/>
        </p:blipFill>
        <p:spPr>
          <a:xfrm>
            <a:off x="2007485" y="5113136"/>
            <a:ext cx="8177028" cy="655026"/>
          </a:xfrm>
          <a:prstGeom prst="rect">
            <a:avLst/>
          </a:prstGeom>
        </p:spPr>
      </p:pic>
      <p:pic>
        <p:nvPicPr>
          <p:cNvPr id="6" name="Picture 5">
            <a:extLst>
              <a:ext uri="{FF2B5EF4-FFF2-40B4-BE49-F238E27FC236}">
                <a16:creationId xmlns:a16="http://schemas.microsoft.com/office/drawing/2014/main" id="{F45C8004-2A59-4939-A6B3-DA42AAE95FA1}"/>
              </a:ext>
            </a:extLst>
          </p:cNvPr>
          <p:cNvPicPr>
            <a:picLocks noChangeAspect="1"/>
          </p:cNvPicPr>
          <p:nvPr/>
        </p:nvPicPr>
        <p:blipFill rotWithShape="1">
          <a:blip r:embed="rId8"/>
          <a:srcRect t="62742"/>
          <a:stretch/>
        </p:blipFill>
        <p:spPr>
          <a:xfrm>
            <a:off x="2007485" y="1744864"/>
            <a:ext cx="8177028" cy="2996075"/>
          </a:xfrm>
          <a:prstGeom prst="rect">
            <a:avLst/>
          </a:prstGeom>
        </p:spPr>
      </p:pic>
      <p:pic>
        <p:nvPicPr>
          <p:cNvPr id="5" name="Recorded Sound">
            <a:hlinkClick r:id="" action="ppaction://media"/>
            <a:extLst>
              <a:ext uri="{FF2B5EF4-FFF2-40B4-BE49-F238E27FC236}">
                <a16:creationId xmlns:a16="http://schemas.microsoft.com/office/drawing/2014/main" id="{5C29C01C-4736-46C8-9EC3-B1B50D7E8A7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01220" y="5951788"/>
            <a:ext cx="487363" cy="487363"/>
          </a:xfrm>
          <a:prstGeom prst="rect">
            <a:avLst/>
          </a:prstGeom>
        </p:spPr>
      </p:pic>
      <p:pic>
        <p:nvPicPr>
          <p:cNvPr id="7" name="Audio 6">
            <a:hlinkClick r:id="" action="ppaction://media"/>
            <a:extLst>
              <a:ext uri="{FF2B5EF4-FFF2-40B4-BE49-F238E27FC236}">
                <a16:creationId xmlns:a16="http://schemas.microsoft.com/office/drawing/2014/main" id="{211A3824-8CCB-4154-A343-A68B30F87A2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41134116"/>
      </p:ext>
    </p:extLst>
  </p:cSld>
  <p:clrMapOvr>
    <a:masterClrMapping/>
  </p:clrMapOvr>
  <mc:AlternateContent xmlns:mc="http://schemas.openxmlformats.org/markup-compatibility/2006">
    <mc:Choice xmlns:p14="http://schemas.microsoft.com/office/powerpoint/2010/main" Requires="p14">
      <p:transition spd="slow" p14:dur="2000" advTm="14216"/>
    </mc:Choice>
    <mc:Fallback>
      <p:transition spd="slow" advTm="1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24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9" objId="5"/>
        <p14:stopEvt time="12534"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239900"/>
            <a:ext cx="8991600" cy="845322"/>
          </a:xfrm>
        </p:spPr>
        <p:txBody>
          <a:bodyPr>
            <a:normAutofit/>
          </a:bodyPr>
          <a:lstStyle/>
          <a:p>
            <a:r>
              <a:rPr lang="en-US" sz="3200" dirty="0"/>
              <a:t>Next up: Modeling the data</a:t>
            </a:r>
          </a:p>
        </p:txBody>
      </p:sp>
      <p:pic>
        <p:nvPicPr>
          <p:cNvPr id="3" name="Picture 2">
            <a:extLst>
              <a:ext uri="{FF2B5EF4-FFF2-40B4-BE49-F238E27FC236}">
                <a16:creationId xmlns:a16="http://schemas.microsoft.com/office/drawing/2014/main" id="{9514BC77-832C-4A11-8588-4FE06D33BB04}"/>
              </a:ext>
            </a:extLst>
          </p:cNvPr>
          <p:cNvPicPr>
            <a:picLocks noChangeAspect="1"/>
          </p:cNvPicPr>
          <p:nvPr/>
        </p:nvPicPr>
        <p:blipFill rotWithShape="1">
          <a:blip r:embed="rId7"/>
          <a:srcRect r="37222"/>
          <a:stretch/>
        </p:blipFill>
        <p:spPr>
          <a:xfrm>
            <a:off x="3687457" y="1242725"/>
            <a:ext cx="4817085" cy="5505597"/>
          </a:xfrm>
          <a:prstGeom prst="rect">
            <a:avLst/>
          </a:prstGeom>
        </p:spPr>
      </p:pic>
      <p:pic>
        <p:nvPicPr>
          <p:cNvPr id="4" name="Recorded Sound">
            <a:hlinkClick r:id="" action="ppaction://media"/>
            <a:extLst>
              <a:ext uri="{FF2B5EF4-FFF2-40B4-BE49-F238E27FC236}">
                <a16:creationId xmlns:a16="http://schemas.microsoft.com/office/drawing/2014/main" id="{C54F36AD-4D58-4EB0-AB31-74D36324EA6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7314" y="5939757"/>
            <a:ext cx="487363" cy="487363"/>
          </a:xfrm>
          <a:prstGeom prst="rect">
            <a:avLst/>
          </a:prstGeom>
        </p:spPr>
      </p:pic>
      <p:pic>
        <p:nvPicPr>
          <p:cNvPr id="5" name="Audio 4">
            <a:hlinkClick r:id="" action="ppaction://media"/>
            <a:extLst>
              <a:ext uri="{FF2B5EF4-FFF2-40B4-BE49-F238E27FC236}">
                <a16:creationId xmlns:a16="http://schemas.microsoft.com/office/drawing/2014/main" id="{A3B71ECD-D620-4BD2-A165-E12A88BA8C2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9319358"/>
      </p:ext>
    </p:extLst>
  </p:cSld>
  <p:clrMapOvr>
    <a:masterClrMapping/>
  </p:clrMapOvr>
  <mc:AlternateContent xmlns:mc="http://schemas.openxmlformats.org/markup-compatibility/2006">
    <mc:Choice xmlns:p14="http://schemas.microsoft.com/office/powerpoint/2010/main" Requires="p14">
      <p:transition spd="slow" p14:dur="2000" advTm="10568"/>
    </mc:Choice>
    <mc:Fallback>
      <p:transition spd="slow" advTm="1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2" objId="4"/>
        <p14:stopEvt time="6737"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Selected data</a:t>
            </a:r>
          </a:p>
        </p:txBody>
      </p:sp>
      <p:pic>
        <p:nvPicPr>
          <p:cNvPr id="5" name="Picture 4" descr="A drawing of a cartoon character&#10;&#10;Description automatically generated">
            <a:extLst>
              <a:ext uri="{FF2B5EF4-FFF2-40B4-BE49-F238E27FC236}">
                <a16:creationId xmlns:a16="http://schemas.microsoft.com/office/drawing/2014/main" id="{18BC308B-3800-4937-98AB-E3206B93A3C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096000" y="2599345"/>
            <a:ext cx="4953000" cy="3048000"/>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A787A066-EE7E-4226-B906-65F9B6A84128}"/>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837473B0-CC2E-450A-ABE3-18F120FF3D39}">
                <a1611:picAttrSrcUrl xmlns:a1611="http://schemas.microsoft.com/office/drawing/2016/11/main" r:id="rId11"/>
              </a:ext>
            </a:extLst>
          </a:blip>
          <a:stretch>
            <a:fillRect/>
          </a:stretch>
        </p:blipFill>
        <p:spPr>
          <a:xfrm>
            <a:off x="939362" y="3228075"/>
            <a:ext cx="4513966" cy="1790540"/>
          </a:xfrm>
          <a:prstGeom prst="rect">
            <a:avLst/>
          </a:prstGeom>
        </p:spPr>
      </p:pic>
      <p:pic>
        <p:nvPicPr>
          <p:cNvPr id="11" name="Recorded Sound">
            <a:hlinkClick r:id="" action="ppaction://media"/>
            <a:extLst>
              <a:ext uri="{FF2B5EF4-FFF2-40B4-BE49-F238E27FC236}">
                <a16:creationId xmlns:a16="http://schemas.microsoft.com/office/drawing/2014/main" id="{4EEB1DCD-5ADC-4F87-BCA5-F5C8C319E6A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451999" y="6093278"/>
            <a:ext cx="487363" cy="487363"/>
          </a:xfrm>
          <a:prstGeom prst="rect">
            <a:avLst/>
          </a:prstGeom>
        </p:spPr>
      </p:pic>
      <p:pic>
        <p:nvPicPr>
          <p:cNvPr id="12" name="Audio 11">
            <a:hlinkClick r:id="" action="ppaction://media"/>
            <a:extLst>
              <a:ext uri="{FF2B5EF4-FFF2-40B4-BE49-F238E27FC236}">
                <a16:creationId xmlns:a16="http://schemas.microsoft.com/office/drawing/2014/main" id="{99946201-14E8-438D-B319-47D6E7AFFFBF}"/>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856149"/>
      </p:ext>
    </p:extLst>
  </p:cSld>
  <p:clrMapOvr>
    <a:masterClrMapping/>
  </p:clrMapOvr>
  <mc:AlternateContent xmlns:mc="http://schemas.openxmlformats.org/markup-compatibility/2006">
    <mc:Choice xmlns:p14="http://schemas.microsoft.com/office/powerpoint/2010/main" Requires="p14">
      <p:transition spd="slow" p14:dur="2000" advTm="68846"/>
    </mc:Choice>
    <mc:Fallback>
      <p:transition spd="slow" advTm="68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91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1"/>
                </p:tgtEl>
              </p:cMediaNode>
            </p:audio>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18" objId="11"/>
        <p14:stopEvt time="68846" objId="11"/>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420770"/>
            <a:ext cx="8991600" cy="845322"/>
          </a:xfrm>
        </p:spPr>
        <p:txBody>
          <a:bodyPr>
            <a:normAutofit/>
          </a:bodyPr>
          <a:lstStyle/>
          <a:p>
            <a:r>
              <a:rPr lang="en-US" sz="3200" dirty="0"/>
              <a:t>Modeling the data</a:t>
            </a:r>
          </a:p>
        </p:txBody>
      </p:sp>
      <p:pic>
        <p:nvPicPr>
          <p:cNvPr id="4" name="Picture 3">
            <a:extLst>
              <a:ext uri="{FF2B5EF4-FFF2-40B4-BE49-F238E27FC236}">
                <a16:creationId xmlns:a16="http://schemas.microsoft.com/office/drawing/2014/main" id="{437CD3FC-5443-491C-BD84-C773928C76F3}"/>
              </a:ext>
            </a:extLst>
          </p:cNvPr>
          <p:cNvPicPr>
            <a:picLocks noChangeAspect="1"/>
          </p:cNvPicPr>
          <p:nvPr/>
        </p:nvPicPr>
        <p:blipFill>
          <a:blip r:embed="rId7"/>
          <a:stretch>
            <a:fillRect/>
          </a:stretch>
        </p:blipFill>
        <p:spPr>
          <a:xfrm>
            <a:off x="383560" y="2834813"/>
            <a:ext cx="6219833" cy="1913008"/>
          </a:xfrm>
          <a:prstGeom prst="rect">
            <a:avLst/>
          </a:prstGeom>
        </p:spPr>
      </p:pic>
      <p:pic>
        <p:nvPicPr>
          <p:cNvPr id="5" name="Picture 4">
            <a:extLst>
              <a:ext uri="{FF2B5EF4-FFF2-40B4-BE49-F238E27FC236}">
                <a16:creationId xmlns:a16="http://schemas.microsoft.com/office/drawing/2014/main" id="{17BF63BD-782B-4D72-BFFA-EAEAD022D0B8}"/>
              </a:ext>
            </a:extLst>
          </p:cNvPr>
          <p:cNvPicPr>
            <a:picLocks noChangeAspect="1"/>
          </p:cNvPicPr>
          <p:nvPr/>
        </p:nvPicPr>
        <p:blipFill>
          <a:blip r:embed="rId8"/>
          <a:stretch>
            <a:fillRect/>
          </a:stretch>
        </p:blipFill>
        <p:spPr>
          <a:xfrm>
            <a:off x="7187658" y="1748608"/>
            <a:ext cx="4327753" cy="4463381"/>
          </a:xfrm>
          <a:prstGeom prst="rect">
            <a:avLst/>
          </a:prstGeom>
        </p:spPr>
      </p:pic>
      <p:pic>
        <p:nvPicPr>
          <p:cNvPr id="6" name="Recorded Sound">
            <a:hlinkClick r:id="" action="ppaction://media"/>
            <a:extLst>
              <a:ext uri="{FF2B5EF4-FFF2-40B4-BE49-F238E27FC236}">
                <a16:creationId xmlns:a16="http://schemas.microsoft.com/office/drawing/2014/main" id="{C8AE68C0-B4DE-48AB-9D39-AB9374C7D3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31423" y="6072860"/>
            <a:ext cx="487363" cy="487363"/>
          </a:xfrm>
          <a:prstGeom prst="rect">
            <a:avLst/>
          </a:prstGeom>
        </p:spPr>
      </p:pic>
      <p:pic>
        <p:nvPicPr>
          <p:cNvPr id="7" name="Audio 6">
            <a:hlinkClick r:id="" action="ppaction://media"/>
            <a:extLst>
              <a:ext uri="{FF2B5EF4-FFF2-40B4-BE49-F238E27FC236}">
                <a16:creationId xmlns:a16="http://schemas.microsoft.com/office/drawing/2014/main" id="{857DF147-7777-4419-9031-735E7B2A5290}"/>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32698628"/>
      </p:ext>
    </p:extLst>
  </p:cSld>
  <p:clrMapOvr>
    <a:masterClrMapping/>
  </p:clrMapOvr>
  <mc:AlternateContent xmlns:mc="http://schemas.openxmlformats.org/markup-compatibility/2006">
    <mc:Choice xmlns:p14="http://schemas.microsoft.com/office/powerpoint/2010/main" Requires="p14">
      <p:transition spd="slow" p14:dur="2000" advTm="51724"/>
    </mc:Choice>
    <mc:Fallback>
      <p:transition spd="slow" advTm="51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95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31" objId="6"/>
        <p14:stopEvt time="49685" objId="6"/>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420770"/>
            <a:ext cx="8991600" cy="845322"/>
          </a:xfrm>
        </p:spPr>
        <p:txBody>
          <a:bodyPr>
            <a:normAutofit/>
          </a:bodyPr>
          <a:lstStyle/>
          <a:p>
            <a:r>
              <a:rPr lang="en-US" sz="3200" dirty="0"/>
              <a:t>Modeling the data</a:t>
            </a:r>
          </a:p>
        </p:txBody>
      </p:sp>
      <p:pic>
        <p:nvPicPr>
          <p:cNvPr id="3" name="Picture 2">
            <a:extLst>
              <a:ext uri="{FF2B5EF4-FFF2-40B4-BE49-F238E27FC236}">
                <a16:creationId xmlns:a16="http://schemas.microsoft.com/office/drawing/2014/main" id="{27587E9A-B224-4A4F-9A5A-F0D200E0B080}"/>
              </a:ext>
            </a:extLst>
          </p:cNvPr>
          <p:cNvPicPr>
            <a:picLocks noChangeAspect="1"/>
          </p:cNvPicPr>
          <p:nvPr/>
        </p:nvPicPr>
        <p:blipFill>
          <a:blip r:embed="rId7"/>
          <a:stretch>
            <a:fillRect/>
          </a:stretch>
        </p:blipFill>
        <p:spPr>
          <a:xfrm>
            <a:off x="2626792" y="2329495"/>
            <a:ext cx="6938416" cy="2346604"/>
          </a:xfrm>
          <a:prstGeom prst="rect">
            <a:avLst/>
          </a:prstGeom>
        </p:spPr>
      </p:pic>
      <p:pic>
        <p:nvPicPr>
          <p:cNvPr id="6" name="Recorded Sound">
            <a:hlinkClick r:id="" action="ppaction://media"/>
            <a:extLst>
              <a:ext uri="{FF2B5EF4-FFF2-40B4-BE49-F238E27FC236}">
                <a16:creationId xmlns:a16="http://schemas.microsoft.com/office/drawing/2014/main" id="{91C2A403-E779-4FF1-A666-3B172F9888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5125" y="5951788"/>
            <a:ext cx="487363" cy="487363"/>
          </a:xfrm>
          <a:prstGeom prst="rect">
            <a:avLst/>
          </a:prstGeom>
        </p:spPr>
      </p:pic>
      <p:pic>
        <p:nvPicPr>
          <p:cNvPr id="7" name="Audio 6">
            <a:hlinkClick r:id="" action="ppaction://media"/>
            <a:extLst>
              <a:ext uri="{FF2B5EF4-FFF2-40B4-BE49-F238E27FC236}">
                <a16:creationId xmlns:a16="http://schemas.microsoft.com/office/drawing/2014/main" id="{49376AFA-1D0A-4104-98EC-7F73CB565FE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91649723"/>
      </p:ext>
    </p:extLst>
  </p:cSld>
  <p:clrMapOvr>
    <a:masterClrMapping/>
  </p:clrMapOvr>
  <mc:AlternateContent xmlns:mc="http://schemas.openxmlformats.org/markup-compatibility/2006">
    <mc:Choice xmlns:p14="http://schemas.microsoft.com/office/powerpoint/2010/main" Requires="p14">
      <p:transition spd="slow" p14:dur="2000" advTm="8319"/>
    </mc:Choice>
    <mc:Fallback>
      <p:transition spd="slow" advTm="8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1" objId="6"/>
        <p14:stopEvt time="7125" objId="6"/>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300191"/>
            <a:ext cx="8991600" cy="845322"/>
          </a:xfrm>
        </p:spPr>
        <p:txBody>
          <a:bodyPr>
            <a:normAutofit/>
          </a:bodyPr>
          <a:lstStyle/>
          <a:p>
            <a:r>
              <a:rPr lang="en-US" sz="2800" dirty="0"/>
              <a:t>Understanding coefficients</a:t>
            </a:r>
          </a:p>
        </p:txBody>
      </p:sp>
      <p:pic>
        <p:nvPicPr>
          <p:cNvPr id="4" name="Picture 3">
            <a:extLst>
              <a:ext uri="{FF2B5EF4-FFF2-40B4-BE49-F238E27FC236}">
                <a16:creationId xmlns:a16="http://schemas.microsoft.com/office/drawing/2014/main" id="{B27B4CCC-FC7B-43B6-9229-2FCDB2527A4A}"/>
              </a:ext>
            </a:extLst>
          </p:cNvPr>
          <p:cNvPicPr>
            <a:picLocks noChangeAspect="1"/>
          </p:cNvPicPr>
          <p:nvPr/>
        </p:nvPicPr>
        <p:blipFill>
          <a:blip r:embed="rId7"/>
          <a:stretch>
            <a:fillRect/>
          </a:stretch>
        </p:blipFill>
        <p:spPr>
          <a:xfrm>
            <a:off x="3294184" y="1198334"/>
            <a:ext cx="5603631" cy="5305938"/>
          </a:xfrm>
          <a:prstGeom prst="rect">
            <a:avLst/>
          </a:prstGeom>
        </p:spPr>
      </p:pic>
      <p:pic>
        <p:nvPicPr>
          <p:cNvPr id="5" name="Recorded Sound">
            <a:hlinkClick r:id="" action="ppaction://media"/>
            <a:extLst>
              <a:ext uri="{FF2B5EF4-FFF2-40B4-BE49-F238E27FC236}">
                <a16:creationId xmlns:a16="http://schemas.microsoft.com/office/drawing/2014/main" id="{7DDB6FA6-38A2-4806-9751-DB68FEBD21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97472" y="5927725"/>
            <a:ext cx="487363" cy="487363"/>
          </a:xfrm>
          <a:prstGeom prst="rect">
            <a:avLst/>
          </a:prstGeom>
        </p:spPr>
      </p:pic>
      <p:pic>
        <p:nvPicPr>
          <p:cNvPr id="6" name="Audio 5">
            <a:hlinkClick r:id="" action="ppaction://media"/>
            <a:extLst>
              <a:ext uri="{FF2B5EF4-FFF2-40B4-BE49-F238E27FC236}">
                <a16:creationId xmlns:a16="http://schemas.microsoft.com/office/drawing/2014/main" id="{1D92D0AB-D424-4ACA-9F54-0342D9A04F1C}"/>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5588588"/>
      </p:ext>
    </p:extLst>
  </p:cSld>
  <p:clrMapOvr>
    <a:masterClrMapping/>
  </p:clrMapOvr>
  <mc:AlternateContent xmlns:mc="http://schemas.openxmlformats.org/markup-compatibility/2006">
    <mc:Choice xmlns:p14="http://schemas.microsoft.com/office/powerpoint/2010/main" Requires="p14">
      <p:transition spd="slow" p14:dur="2000" advTm="22005"/>
    </mc:Choice>
    <mc:Fallback>
      <p:transition spd="slow" advTm="22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7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30" objId="5"/>
        <p14:stopEvt time="19823" objId="5"/>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9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A35-3687-482D-AFEB-7AE14DA84DB4}"/>
              </a:ext>
            </a:extLst>
          </p:cNvPr>
          <p:cNvSpPr>
            <a:spLocks noGrp="1"/>
          </p:cNvSpPr>
          <p:nvPr>
            <p:ph type="title"/>
          </p:nvPr>
        </p:nvSpPr>
        <p:spPr>
          <a:xfrm>
            <a:off x="1600200" y="621738"/>
            <a:ext cx="8991600" cy="1645920"/>
          </a:xfrm>
        </p:spPr>
        <p:txBody>
          <a:bodyPr/>
          <a:lstStyle/>
          <a:p>
            <a:r>
              <a:rPr lang="en-US" dirty="0"/>
              <a:t>Conclusions</a:t>
            </a:r>
          </a:p>
        </p:txBody>
      </p:sp>
      <p:sp>
        <p:nvSpPr>
          <p:cNvPr id="8" name="Rectangle 7">
            <a:extLst>
              <a:ext uri="{FF2B5EF4-FFF2-40B4-BE49-F238E27FC236}">
                <a16:creationId xmlns:a16="http://schemas.microsoft.com/office/drawing/2014/main" id="{C0D50F13-EBD7-455B-9BA1-8B774339565F}"/>
              </a:ext>
            </a:extLst>
          </p:cNvPr>
          <p:cNvSpPr/>
          <p:nvPr/>
        </p:nvSpPr>
        <p:spPr>
          <a:xfrm>
            <a:off x="1778813" y="2836147"/>
            <a:ext cx="4317187" cy="2369110"/>
          </a:xfrm>
          <a:prstGeom prst="rect">
            <a:avLst/>
          </a:prstGeom>
        </p:spPr>
        <p:txBody>
          <a:bodyPr wrap="square">
            <a:spAutoFit/>
          </a:bodyPr>
          <a:lstStyle/>
          <a:p>
            <a:pPr algn="ctr">
              <a:lnSpc>
                <a:spcPct val="200000"/>
              </a:lnSpc>
            </a:pPr>
            <a:r>
              <a:rPr lang="en-US" sz="4000" dirty="0"/>
              <a:t>Education Level</a:t>
            </a:r>
          </a:p>
          <a:p>
            <a:pPr algn="ctr">
              <a:lnSpc>
                <a:spcPct val="200000"/>
              </a:lnSpc>
            </a:pPr>
            <a:r>
              <a:rPr lang="en-US" sz="4000" dirty="0"/>
              <a:t>Hours per Week</a:t>
            </a:r>
          </a:p>
        </p:txBody>
      </p:sp>
      <p:sp>
        <p:nvSpPr>
          <p:cNvPr id="4" name="Rectangle 3">
            <a:extLst>
              <a:ext uri="{FF2B5EF4-FFF2-40B4-BE49-F238E27FC236}">
                <a16:creationId xmlns:a16="http://schemas.microsoft.com/office/drawing/2014/main" id="{A6AA5570-21AA-4C73-A140-452F81C78797}"/>
              </a:ext>
            </a:extLst>
          </p:cNvPr>
          <p:cNvSpPr/>
          <p:nvPr/>
        </p:nvSpPr>
        <p:spPr>
          <a:xfrm>
            <a:off x="6096000" y="3429000"/>
            <a:ext cx="4317187" cy="1138004"/>
          </a:xfrm>
          <a:prstGeom prst="rect">
            <a:avLst/>
          </a:prstGeom>
        </p:spPr>
        <p:txBody>
          <a:bodyPr wrap="square">
            <a:spAutoFit/>
          </a:bodyPr>
          <a:lstStyle/>
          <a:p>
            <a:pPr algn="ctr">
              <a:lnSpc>
                <a:spcPct val="200000"/>
              </a:lnSpc>
            </a:pPr>
            <a:r>
              <a:rPr lang="en-US" sz="4000" dirty="0"/>
              <a:t>Income Level</a:t>
            </a:r>
          </a:p>
        </p:txBody>
      </p:sp>
      <p:sp>
        <p:nvSpPr>
          <p:cNvPr id="3" name="Arrow: Down 2">
            <a:extLst>
              <a:ext uri="{FF2B5EF4-FFF2-40B4-BE49-F238E27FC236}">
                <a16:creationId xmlns:a16="http://schemas.microsoft.com/office/drawing/2014/main" id="{014452B9-4B5C-4ECD-894B-27E08D5CDDE7}"/>
              </a:ext>
            </a:extLst>
          </p:cNvPr>
          <p:cNvSpPr/>
          <p:nvPr/>
        </p:nvSpPr>
        <p:spPr>
          <a:xfrm rot="10800000">
            <a:off x="5767753" y="2921769"/>
            <a:ext cx="1065125" cy="2713055"/>
          </a:xfrm>
          <a:prstGeom prst="downArrow">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a:extLst>
              <a:ext uri="{FF2B5EF4-FFF2-40B4-BE49-F238E27FC236}">
                <a16:creationId xmlns:a16="http://schemas.microsoft.com/office/drawing/2014/main" id="{FFAB48A6-61D3-400F-8ABB-CFF64367CA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7157" y="6084136"/>
            <a:ext cx="487363" cy="487363"/>
          </a:xfrm>
          <a:prstGeom prst="rect">
            <a:avLst/>
          </a:prstGeom>
        </p:spPr>
      </p:pic>
      <p:pic>
        <p:nvPicPr>
          <p:cNvPr id="6" name="Audio 5">
            <a:hlinkClick r:id="" action="ppaction://media"/>
            <a:extLst>
              <a:ext uri="{FF2B5EF4-FFF2-40B4-BE49-F238E27FC236}">
                <a16:creationId xmlns:a16="http://schemas.microsoft.com/office/drawing/2014/main" id="{5581368D-1920-49B7-92B0-A890EF1156E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62167629"/>
      </p:ext>
    </p:extLst>
  </p:cSld>
  <p:clrMapOvr>
    <a:masterClrMapping/>
  </p:clrMapOvr>
  <mc:AlternateContent xmlns:mc="http://schemas.openxmlformats.org/markup-compatibility/2006">
    <mc:Choice xmlns:p14="http://schemas.microsoft.com/office/powerpoint/2010/main" Requires="p14">
      <p:transition spd="slow" p14:dur="2000" advTm="57152"/>
    </mc:Choice>
    <mc:Fallback>
      <p:transition spd="slow" advTm="5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64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37" objId="5"/>
        <p14:stopEvt time="56595"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Income Data</a:t>
            </a:r>
            <a:br>
              <a:rPr lang="en-US" dirty="0"/>
            </a:br>
            <a:r>
              <a:rPr lang="en-US" dirty="0"/>
              <a:t>training set</a:t>
            </a:r>
          </a:p>
        </p:txBody>
      </p:sp>
      <p:pic>
        <p:nvPicPr>
          <p:cNvPr id="7" name="Picture 6">
            <a:extLst>
              <a:ext uri="{FF2B5EF4-FFF2-40B4-BE49-F238E27FC236}">
                <a16:creationId xmlns:a16="http://schemas.microsoft.com/office/drawing/2014/main" id="{216C38A7-4327-4400-9CAD-C10524E6E431}"/>
              </a:ext>
            </a:extLst>
          </p:cNvPr>
          <p:cNvPicPr>
            <a:picLocks noChangeAspect="1"/>
          </p:cNvPicPr>
          <p:nvPr/>
        </p:nvPicPr>
        <p:blipFill>
          <a:blip r:embed="rId7"/>
          <a:stretch>
            <a:fillRect/>
          </a:stretch>
        </p:blipFill>
        <p:spPr>
          <a:xfrm>
            <a:off x="1443037" y="2731770"/>
            <a:ext cx="9305925" cy="3257550"/>
          </a:xfrm>
          <a:prstGeom prst="rect">
            <a:avLst/>
          </a:prstGeom>
          <a:ln>
            <a:noFill/>
          </a:ln>
          <a:effectLst>
            <a:outerShdw blurRad="190500" algn="tl" rotWithShape="0">
              <a:srgbClr val="000000">
                <a:alpha val="70000"/>
              </a:srgbClr>
            </a:outerShdw>
          </a:effectLst>
        </p:spPr>
      </p:pic>
      <p:pic>
        <p:nvPicPr>
          <p:cNvPr id="5" name="Recorded Sound">
            <a:hlinkClick r:id="" action="ppaction://media"/>
            <a:extLst>
              <a:ext uri="{FF2B5EF4-FFF2-40B4-BE49-F238E27FC236}">
                <a16:creationId xmlns:a16="http://schemas.microsoft.com/office/drawing/2014/main" id="{D9B9CAEF-E3CF-4106-ACF5-ECDDC1957B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5441" y="6049478"/>
            <a:ext cx="487363" cy="487363"/>
          </a:xfrm>
          <a:prstGeom prst="rect">
            <a:avLst/>
          </a:prstGeom>
        </p:spPr>
      </p:pic>
      <p:pic>
        <p:nvPicPr>
          <p:cNvPr id="6" name="Audio 5">
            <a:hlinkClick r:id="" action="ppaction://media"/>
            <a:extLst>
              <a:ext uri="{FF2B5EF4-FFF2-40B4-BE49-F238E27FC236}">
                <a16:creationId xmlns:a16="http://schemas.microsoft.com/office/drawing/2014/main" id="{03315576-EBD7-457E-920F-2D65A630B3B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9314499"/>
      </p:ext>
    </p:extLst>
  </p:cSld>
  <p:clrMapOvr>
    <a:masterClrMapping/>
  </p:clrMapOvr>
  <mc:AlternateContent xmlns:mc="http://schemas.openxmlformats.org/markup-compatibility/2006">
    <mc:Choice xmlns:p14="http://schemas.microsoft.com/office/powerpoint/2010/main" Requires="p14">
      <p:transition spd="slow" p14:dur="2000" advTm="22526"/>
    </mc:Choice>
    <mc:Fallback>
      <p:transition spd="slow" advTm="2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5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5"/>
                </p:tgtEl>
              </p:cMediaNode>
            </p:audio>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36" objId="5"/>
        <p14:stopEvt time="20745"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44D867-8E31-499E-BA7C-804CB2A2EDA9}"/>
              </a:ext>
            </a:extLst>
          </p:cNvPr>
          <p:cNvPicPr>
            <a:picLocks noChangeAspect="1"/>
          </p:cNvPicPr>
          <p:nvPr/>
        </p:nvPicPr>
        <p:blipFill>
          <a:blip r:embed="rId7"/>
          <a:stretch>
            <a:fillRect/>
          </a:stretch>
        </p:blipFill>
        <p:spPr>
          <a:xfrm>
            <a:off x="1443037" y="2741295"/>
            <a:ext cx="9286875" cy="3238500"/>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Income Data</a:t>
            </a:r>
            <a:br>
              <a:rPr lang="en-US" dirty="0"/>
            </a:br>
            <a:r>
              <a:rPr lang="en-US" dirty="0"/>
              <a:t>test set</a:t>
            </a:r>
          </a:p>
        </p:txBody>
      </p:sp>
      <p:pic>
        <p:nvPicPr>
          <p:cNvPr id="4" name="Recorded Sound">
            <a:hlinkClick r:id="" action="ppaction://media"/>
            <a:extLst>
              <a:ext uri="{FF2B5EF4-FFF2-40B4-BE49-F238E27FC236}">
                <a16:creationId xmlns:a16="http://schemas.microsoft.com/office/drawing/2014/main" id="{A0AC6E8A-D148-47F1-AB47-E8813DE838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09504" y="6084135"/>
            <a:ext cx="487363" cy="487363"/>
          </a:xfrm>
          <a:prstGeom prst="rect">
            <a:avLst/>
          </a:prstGeom>
        </p:spPr>
      </p:pic>
      <p:pic>
        <p:nvPicPr>
          <p:cNvPr id="5" name="Audio 4">
            <a:hlinkClick r:id="" action="ppaction://media"/>
            <a:extLst>
              <a:ext uri="{FF2B5EF4-FFF2-40B4-BE49-F238E27FC236}">
                <a16:creationId xmlns:a16="http://schemas.microsoft.com/office/drawing/2014/main" id="{A361E9EB-71AA-4746-AF9F-9A7F9BAAC00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66601645"/>
      </p:ext>
    </p:extLst>
  </p:cSld>
  <p:clrMapOvr>
    <a:masterClrMapping/>
  </p:clrMapOvr>
  <mc:AlternateContent xmlns:mc="http://schemas.openxmlformats.org/markup-compatibility/2006">
    <mc:Choice xmlns:p14="http://schemas.microsoft.com/office/powerpoint/2010/main" Requires="p14">
      <p:transition spd="slow" p14:dur="2000" advTm="10599"/>
    </mc:Choice>
    <mc:Fallback>
      <p:transition spd="slow" advTm="1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5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63" objId="4"/>
        <p14:stopEvt time="9687"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p:txBody>
          <a:bodyPr/>
          <a:lstStyle/>
          <a:p>
            <a:r>
              <a:rPr lang="en-US" dirty="0"/>
              <a:t>Summary statistics for each set</a:t>
            </a:r>
          </a:p>
        </p:txBody>
      </p:sp>
      <p:pic>
        <p:nvPicPr>
          <p:cNvPr id="7" name="Picture 6">
            <a:extLst>
              <a:ext uri="{FF2B5EF4-FFF2-40B4-BE49-F238E27FC236}">
                <a16:creationId xmlns:a16="http://schemas.microsoft.com/office/drawing/2014/main" id="{1510BAD4-00D3-4B02-9B9D-847FF771766C}"/>
              </a:ext>
            </a:extLst>
          </p:cNvPr>
          <p:cNvPicPr>
            <a:picLocks noChangeAspect="1"/>
          </p:cNvPicPr>
          <p:nvPr/>
        </p:nvPicPr>
        <p:blipFill>
          <a:blip r:embed="rId7"/>
          <a:stretch>
            <a:fillRect/>
          </a:stretch>
        </p:blipFill>
        <p:spPr>
          <a:xfrm>
            <a:off x="6220047" y="2575529"/>
            <a:ext cx="5791200" cy="279082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49ECC13F-AFFE-492C-8BB8-626C904FF5D0}"/>
              </a:ext>
            </a:extLst>
          </p:cNvPr>
          <p:cNvPicPr>
            <a:picLocks noChangeAspect="1"/>
          </p:cNvPicPr>
          <p:nvPr/>
        </p:nvPicPr>
        <p:blipFill>
          <a:blip r:embed="rId8"/>
          <a:stretch>
            <a:fillRect/>
          </a:stretch>
        </p:blipFill>
        <p:spPr>
          <a:xfrm>
            <a:off x="180753" y="2575529"/>
            <a:ext cx="5891742" cy="2790825"/>
          </a:xfrm>
          <a:prstGeom prst="rect">
            <a:avLst/>
          </a:prstGeom>
          <a:ln>
            <a:noFill/>
          </a:ln>
          <a:effectLst>
            <a:outerShdw blurRad="190500" algn="tl" rotWithShape="0">
              <a:srgbClr val="000000">
                <a:alpha val="70000"/>
              </a:srgbClr>
            </a:outerShdw>
          </a:effectLst>
        </p:spPr>
      </p:pic>
      <p:pic>
        <p:nvPicPr>
          <p:cNvPr id="3" name="Recorded Sound">
            <a:hlinkClick r:id="" action="ppaction://media"/>
            <a:extLst>
              <a:ext uri="{FF2B5EF4-FFF2-40B4-BE49-F238E27FC236}">
                <a16:creationId xmlns:a16="http://schemas.microsoft.com/office/drawing/2014/main" id="{A2D7FF59-F3C7-4A1C-9766-4046C1B8273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5283" y="6120230"/>
            <a:ext cx="487363" cy="487363"/>
          </a:xfrm>
          <a:prstGeom prst="rect">
            <a:avLst/>
          </a:prstGeom>
        </p:spPr>
      </p:pic>
      <p:pic>
        <p:nvPicPr>
          <p:cNvPr id="4" name="Audio 3">
            <a:hlinkClick r:id="" action="ppaction://media"/>
            <a:extLst>
              <a:ext uri="{FF2B5EF4-FFF2-40B4-BE49-F238E27FC236}">
                <a16:creationId xmlns:a16="http://schemas.microsoft.com/office/drawing/2014/main" id="{A7D98F02-9EB5-4C74-8D68-98AA4AB3BD2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8583647"/>
      </p:ext>
    </p:extLst>
  </p:cSld>
  <p:clrMapOvr>
    <a:masterClrMapping/>
  </p:clrMapOvr>
  <mc:AlternateContent xmlns:mc="http://schemas.openxmlformats.org/markup-compatibility/2006">
    <mc:Choice xmlns:p14="http://schemas.microsoft.com/office/powerpoint/2010/main" Requires="p14">
      <p:transition spd="slow" p14:dur="2000" advTm="17051"/>
    </mc:Choice>
    <mc:Fallback>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7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6" objId="3"/>
        <p14:stopEvt time="15815"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206411"/>
            <a:ext cx="7729728" cy="685688"/>
          </a:xfrm>
        </p:spPr>
        <p:txBody>
          <a:bodyPr>
            <a:normAutofit fontScale="90000"/>
          </a:bodyPr>
          <a:lstStyle/>
          <a:p>
            <a:r>
              <a:rPr lang="en-US" dirty="0"/>
              <a:t>Data Visualization</a:t>
            </a:r>
          </a:p>
        </p:txBody>
      </p:sp>
      <p:pic>
        <p:nvPicPr>
          <p:cNvPr id="3" name="Picture 2">
            <a:extLst>
              <a:ext uri="{FF2B5EF4-FFF2-40B4-BE49-F238E27FC236}">
                <a16:creationId xmlns:a16="http://schemas.microsoft.com/office/drawing/2014/main" id="{2104CCBF-8F23-46E4-85EC-77E19AD1F7F7}"/>
              </a:ext>
            </a:extLst>
          </p:cNvPr>
          <p:cNvPicPr>
            <a:picLocks noChangeAspect="1"/>
          </p:cNvPicPr>
          <p:nvPr/>
        </p:nvPicPr>
        <p:blipFill rotWithShape="1">
          <a:blip r:embed="rId7"/>
          <a:srcRect b="48296"/>
          <a:stretch/>
        </p:blipFill>
        <p:spPr>
          <a:xfrm>
            <a:off x="348597" y="1089447"/>
            <a:ext cx="3164038" cy="257657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BCD77162-611E-4A38-8D94-EF4F68C291D4}"/>
              </a:ext>
            </a:extLst>
          </p:cNvPr>
          <p:cNvPicPr>
            <a:picLocks noChangeAspect="1"/>
          </p:cNvPicPr>
          <p:nvPr/>
        </p:nvPicPr>
        <p:blipFill rotWithShape="1">
          <a:blip r:embed="rId7"/>
          <a:srcRect t="53749"/>
          <a:stretch/>
        </p:blipFill>
        <p:spPr>
          <a:xfrm>
            <a:off x="348597" y="4168925"/>
            <a:ext cx="3164038" cy="2304872"/>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6D02901-2219-4886-A52C-75802F64A7D8}"/>
              </a:ext>
            </a:extLst>
          </p:cNvPr>
          <p:cNvPicPr>
            <a:picLocks noChangeAspect="1"/>
          </p:cNvPicPr>
          <p:nvPr/>
        </p:nvPicPr>
        <p:blipFill>
          <a:blip r:embed="rId8"/>
          <a:stretch>
            <a:fillRect/>
          </a:stretch>
        </p:blipFill>
        <p:spPr>
          <a:xfrm>
            <a:off x="9065943" y="1055994"/>
            <a:ext cx="2935076" cy="2775428"/>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50C65D1-87AF-4E61-BCD0-34772AF5E7FB}"/>
              </a:ext>
            </a:extLst>
          </p:cNvPr>
          <p:cNvPicPr>
            <a:picLocks noChangeAspect="1"/>
          </p:cNvPicPr>
          <p:nvPr/>
        </p:nvPicPr>
        <p:blipFill>
          <a:blip r:embed="rId9"/>
          <a:stretch>
            <a:fillRect/>
          </a:stretch>
        </p:blipFill>
        <p:spPr>
          <a:xfrm>
            <a:off x="8757206" y="4224848"/>
            <a:ext cx="3309901" cy="2254274"/>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7D96BE2A-BD52-46E4-BEB4-1B5B05C83A0A}"/>
              </a:ext>
            </a:extLst>
          </p:cNvPr>
          <p:cNvPicPr>
            <a:picLocks noChangeAspect="1"/>
          </p:cNvPicPr>
          <p:nvPr/>
        </p:nvPicPr>
        <p:blipFill>
          <a:blip r:embed="rId10"/>
          <a:stretch>
            <a:fillRect/>
          </a:stretch>
        </p:blipFill>
        <p:spPr>
          <a:xfrm>
            <a:off x="3829715" y="1611061"/>
            <a:ext cx="4739268" cy="3390775"/>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CB0BAD96-CAAE-4261-AB60-4EBA24D5CADA}"/>
              </a:ext>
            </a:extLst>
          </p:cNvPr>
          <p:cNvSpPr txBox="1"/>
          <p:nvPr/>
        </p:nvSpPr>
        <p:spPr>
          <a:xfrm>
            <a:off x="1268415" y="3666017"/>
            <a:ext cx="1324402" cy="369332"/>
          </a:xfrm>
          <a:prstGeom prst="rect">
            <a:avLst/>
          </a:prstGeom>
          <a:noFill/>
        </p:spPr>
        <p:txBody>
          <a:bodyPr wrap="none" rtlCol="0">
            <a:spAutoFit/>
          </a:bodyPr>
          <a:lstStyle/>
          <a:p>
            <a:pPr algn="ctr"/>
            <a:r>
              <a:rPr lang="en-US" dirty="0">
                <a:solidFill>
                  <a:schemeClr val="bg1"/>
                </a:solidFill>
              </a:rPr>
              <a:t>Relationship</a:t>
            </a:r>
          </a:p>
        </p:txBody>
      </p:sp>
      <p:sp>
        <p:nvSpPr>
          <p:cNvPr id="11" name="TextBox 10">
            <a:extLst>
              <a:ext uri="{FF2B5EF4-FFF2-40B4-BE49-F238E27FC236}">
                <a16:creationId xmlns:a16="http://schemas.microsoft.com/office/drawing/2014/main" id="{BCB607AA-3E38-4513-8FF5-6A4A65D0DB06}"/>
              </a:ext>
            </a:extLst>
          </p:cNvPr>
          <p:cNvSpPr txBox="1"/>
          <p:nvPr/>
        </p:nvSpPr>
        <p:spPr>
          <a:xfrm>
            <a:off x="1480013" y="6455215"/>
            <a:ext cx="901209" cy="369332"/>
          </a:xfrm>
          <a:prstGeom prst="rect">
            <a:avLst/>
          </a:prstGeom>
          <a:noFill/>
        </p:spPr>
        <p:txBody>
          <a:bodyPr wrap="none" rtlCol="0">
            <a:spAutoFit/>
          </a:bodyPr>
          <a:lstStyle/>
          <a:p>
            <a:pPr algn="ctr"/>
            <a:r>
              <a:rPr lang="en-US" dirty="0">
                <a:solidFill>
                  <a:schemeClr val="bg1"/>
                </a:solidFill>
              </a:rPr>
              <a:t>Gender</a:t>
            </a:r>
          </a:p>
        </p:txBody>
      </p:sp>
      <p:sp>
        <p:nvSpPr>
          <p:cNvPr id="12" name="TextBox 11">
            <a:extLst>
              <a:ext uri="{FF2B5EF4-FFF2-40B4-BE49-F238E27FC236}">
                <a16:creationId xmlns:a16="http://schemas.microsoft.com/office/drawing/2014/main" id="{B30C653E-F79B-4750-964F-DCDEF686CFAE}"/>
              </a:ext>
            </a:extLst>
          </p:cNvPr>
          <p:cNvSpPr txBox="1"/>
          <p:nvPr/>
        </p:nvSpPr>
        <p:spPr>
          <a:xfrm>
            <a:off x="5355809" y="5062273"/>
            <a:ext cx="1691104" cy="646331"/>
          </a:xfrm>
          <a:prstGeom prst="rect">
            <a:avLst/>
          </a:prstGeom>
          <a:noFill/>
        </p:spPr>
        <p:txBody>
          <a:bodyPr wrap="none" rtlCol="0">
            <a:spAutoFit/>
          </a:bodyPr>
          <a:lstStyle/>
          <a:p>
            <a:pPr algn="ctr"/>
            <a:r>
              <a:rPr lang="en-US" dirty="0">
                <a:solidFill>
                  <a:schemeClr val="bg1"/>
                </a:solidFill>
              </a:rPr>
              <a:t>Income Level</a:t>
            </a:r>
          </a:p>
          <a:p>
            <a:pPr algn="ctr"/>
            <a:r>
              <a:rPr lang="en-US" dirty="0">
                <a:solidFill>
                  <a:schemeClr val="bg1"/>
                </a:solidFill>
              </a:rPr>
              <a:t>(Target Variable)</a:t>
            </a:r>
          </a:p>
        </p:txBody>
      </p:sp>
      <p:sp>
        <p:nvSpPr>
          <p:cNvPr id="13" name="TextBox 12">
            <a:extLst>
              <a:ext uri="{FF2B5EF4-FFF2-40B4-BE49-F238E27FC236}">
                <a16:creationId xmlns:a16="http://schemas.microsoft.com/office/drawing/2014/main" id="{BFD87FF9-BD4B-405E-A7E5-706D7B59A08F}"/>
              </a:ext>
            </a:extLst>
          </p:cNvPr>
          <p:cNvSpPr txBox="1"/>
          <p:nvPr/>
        </p:nvSpPr>
        <p:spPr>
          <a:xfrm>
            <a:off x="10216727" y="3817230"/>
            <a:ext cx="633507" cy="369332"/>
          </a:xfrm>
          <a:prstGeom prst="rect">
            <a:avLst/>
          </a:prstGeom>
          <a:noFill/>
        </p:spPr>
        <p:txBody>
          <a:bodyPr wrap="none" rtlCol="0">
            <a:spAutoFit/>
          </a:bodyPr>
          <a:lstStyle/>
          <a:p>
            <a:pPr algn="ctr"/>
            <a:r>
              <a:rPr lang="en-US" dirty="0">
                <a:solidFill>
                  <a:schemeClr val="bg1"/>
                </a:solidFill>
              </a:rPr>
              <a:t>Race</a:t>
            </a:r>
          </a:p>
        </p:txBody>
      </p:sp>
      <p:sp>
        <p:nvSpPr>
          <p:cNvPr id="14" name="TextBox 13">
            <a:extLst>
              <a:ext uri="{FF2B5EF4-FFF2-40B4-BE49-F238E27FC236}">
                <a16:creationId xmlns:a16="http://schemas.microsoft.com/office/drawing/2014/main" id="{52E79E0F-027E-4D89-BCF0-52F5F53CBF94}"/>
              </a:ext>
            </a:extLst>
          </p:cNvPr>
          <p:cNvSpPr txBox="1"/>
          <p:nvPr/>
        </p:nvSpPr>
        <p:spPr>
          <a:xfrm>
            <a:off x="9662026" y="6455215"/>
            <a:ext cx="1742913" cy="369332"/>
          </a:xfrm>
          <a:prstGeom prst="rect">
            <a:avLst/>
          </a:prstGeom>
          <a:noFill/>
        </p:spPr>
        <p:txBody>
          <a:bodyPr wrap="none" rtlCol="0">
            <a:spAutoFit/>
          </a:bodyPr>
          <a:lstStyle/>
          <a:p>
            <a:pPr algn="ctr"/>
            <a:r>
              <a:rPr lang="en-US" dirty="0">
                <a:solidFill>
                  <a:schemeClr val="bg1"/>
                </a:solidFill>
              </a:rPr>
              <a:t>Hours per Week</a:t>
            </a:r>
          </a:p>
        </p:txBody>
      </p:sp>
      <p:pic>
        <p:nvPicPr>
          <p:cNvPr id="17" name="Recorded Sound">
            <a:hlinkClick r:id="" action="ppaction://media"/>
            <a:extLst>
              <a:ext uri="{FF2B5EF4-FFF2-40B4-BE49-F238E27FC236}">
                <a16:creationId xmlns:a16="http://schemas.microsoft.com/office/drawing/2014/main" id="{81F51FA5-BCA7-4679-92CE-99EDDCEF4F6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209799" y="5986434"/>
            <a:ext cx="487363" cy="487363"/>
          </a:xfrm>
          <a:prstGeom prst="rect">
            <a:avLst/>
          </a:prstGeom>
        </p:spPr>
      </p:pic>
      <p:pic>
        <p:nvPicPr>
          <p:cNvPr id="18" name="Audio 17">
            <a:hlinkClick r:id="" action="ppaction://media"/>
            <a:extLst>
              <a:ext uri="{FF2B5EF4-FFF2-40B4-BE49-F238E27FC236}">
                <a16:creationId xmlns:a16="http://schemas.microsoft.com/office/drawing/2014/main" id="{2354294B-D4DB-4AEE-84BF-F694C3810852}"/>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60039565"/>
      </p:ext>
    </p:extLst>
  </p:cSld>
  <p:clrMapOvr>
    <a:masterClrMapping/>
  </p:clrMapOvr>
  <mc:AlternateContent xmlns:mc="http://schemas.openxmlformats.org/markup-compatibility/2006">
    <mc:Choice xmlns:p14="http://schemas.microsoft.com/office/powerpoint/2010/main" Requires="p14">
      <p:transition spd="slow" p14:dur="2000" advTm="17843"/>
    </mc:Choice>
    <mc:Fallback>
      <p:transition spd="slow" advTm="1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98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7"/>
                </p:tgtEl>
              </p:cMediaNode>
            </p:audio>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22" objId="17"/>
        <p14:stopEvt time="16081" objId="1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411797"/>
            <a:ext cx="7729728" cy="1188720"/>
          </a:xfrm>
        </p:spPr>
        <p:txBody>
          <a:bodyPr/>
          <a:lstStyle/>
          <a:p>
            <a:r>
              <a:rPr lang="en-US" dirty="0"/>
              <a:t>Begin to clean up data sets</a:t>
            </a:r>
          </a:p>
        </p:txBody>
      </p:sp>
      <p:pic>
        <p:nvPicPr>
          <p:cNvPr id="11" name="Picture 10">
            <a:extLst>
              <a:ext uri="{FF2B5EF4-FFF2-40B4-BE49-F238E27FC236}">
                <a16:creationId xmlns:a16="http://schemas.microsoft.com/office/drawing/2014/main" id="{2D24C9F8-8C1B-49AA-AEEB-1738A679ABA0}"/>
              </a:ext>
            </a:extLst>
          </p:cNvPr>
          <p:cNvPicPr>
            <a:picLocks noChangeAspect="1"/>
          </p:cNvPicPr>
          <p:nvPr/>
        </p:nvPicPr>
        <p:blipFill>
          <a:blip r:embed="rId7"/>
          <a:stretch>
            <a:fillRect/>
          </a:stretch>
        </p:blipFill>
        <p:spPr>
          <a:xfrm>
            <a:off x="1447800" y="1959928"/>
            <a:ext cx="9296400" cy="4486275"/>
          </a:xfrm>
          <a:prstGeom prst="rect">
            <a:avLst/>
          </a:prstGeom>
        </p:spPr>
      </p:pic>
      <p:pic>
        <p:nvPicPr>
          <p:cNvPr id="3" name="Recorded Sound">
            <a:hlinkClick r:id="" action="ppaction://media"/>
            <a:extLst>
              <a:ext uri="{FF2B5EF4-FFF2-40B4-BE49-F238E27FC236}">
                <a16:creationId xmlns:a16="http://schemas.microsoft.com/office/drawing/2014/main" id="{8C27284B-549B-4263-ADA8-D1A08A2CA5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89189" y="6060072"/>
            <a:ext cx="487363" cy="487363"/>
          </a:xfrm>
          <a:prstGeom prst="rect">
            <a:avLst/>
          </a:prstGeom>
        </p:spPr>
      </p:pic>
      <p:pic>
        <p:nvPicPr>
          <p:cNvPr id="4" name="Audio 3">
            <a:hlinkClick r:id="" action="ppaction://media"/>
            <a:extLst>
              <a:ext uri="{FF2B5EF4-FFF2-40B4-BE49-F238E27FC236}">
                <a16:creationId xmlns:a16="http://schemas.microsoft.com/office/drawing/2014/main" id="{13DFE2D3-CC79-4FD0-90B9-E1A336E760B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60905740"/>
      </p:ext>
    </p:extLst>
  </p:cSld>
  <p:clrMapOvr>
    <a:masterClrMapping/>
  </p:clrMapOvr>
  <mc:AlternateContent xmlns:mc="http://schemas.openxmlformats.org/markup-compatibility/2006">
    <mc:Choice xmlns:p14="http://schemas.microsoft.com/office/powerpoint/2010/main" Requires="p14">
      <p:transition spd="slow" p14:dur="2000" advTm="12417"/>
    </mc:Choice>
    <mc:Fallback>
      <p:transition spd="slow" advTm="12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15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8" objId="3"/>
        <p14:stopEvt time="11632" objId="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233362"/>
            <a:ext cx="7729728" cy="1188720"/>
          </a:xfrm>
        </p:spPr>
        <p:txBody>
          <a:bodyPr/>
          <a:lstStyle/>
          <a:p>
            <a:r>
              <a:rPr lang="en-US" dirty="0"/>
              <a:t>Cleaning step: search for any missing values</a:t>
            </a:r>
          </a:p>
        </p:txBody>
      </p:sp>
      <p:pic>
        <p:nvPicPr>
          <p:cNvPr id="5" name="Picture 4">
            <a:extLst>
              <a:ext uri="{FF2B5EF4-FFF2-40B4-BE49-F238E27FC236}">
                <a16:creationId xmlns:a16="http://schemas.microsoft.com/office/drawing/2014/main" id="{FCD21281-4624-434C-AA62-F1B0101E54A2}"/>
              </a:ext>
            </a:extLst>
          </p:cNvPr>
          <p:cNvPicPr>
            <a:picLocks noChangeAspect="1"/>
          </p:cNvPicPr>
          <p:nvPr/>
        </p:nvPicPr>
        <p:blipFill>
          <a:blip r:embed="rId7"/>
          <a:stretch>
            <a:fillRect/>
          </a:stretch>
        </p:blipFill>
        <p:spPr>
          <a:xfrm>
            <a:off x="802822" y="2653407"/>
            <a:ext cx="6074962" cy="2633978"/>
          </a:xfrm>
          <a:prstGeom prst="rect">
            <a:avLst/>
          </a:prstGeom>
        </p:spPr>
      </p:pic>
      <p:pic>
        <p:nvPicPr>
          <p:cNvPr id="6" name="Picture 5">
            <a:extLst>
              <a:ext uri="{FF2B5EF4-FFF2-40B4-BE49-F238E27FC236}">
                <a16:creationId xmlns:a16="http://schemas.microsoft.com/office/drawing/2014/main" id="{81575ADC-0DA9-4122-B6DE-BA6FC2BC39FC}"/>
              </a:ext>
            </a:extLst>
          </p:cNvPr>
          <p:cNvPicPr>
            <a:picLocks noChangeAspect="1"/>
          </p:cNvPicPr>
          <p:nvPr/>
        </p:nvPicPr>
        <p:blipFill>
          <a:blip r:embed="rId8"/>
          <a:stretch>
            <a:fillRect/>
          </a:stretch>
        </p:blipFill>
        <p:spPr>
          <a:xfrm>
            <a:off x="7903185" y="1700242"/>
            <a:ext cx="1763329" cy="4540308"/>
          </a:xfrm>
          <a:prstGeom prst="rect">
            <a:avLst/>
          </a:prstGeom>
        </p:spPr>
      </p:pic>
      <p:pic>
        <p:nvPicPr>
          <p:cNvPr id="7" name="Recorded Sound">
            <a:hlinkClick r:id="" action="ppaction://media"/>
            <a:extLst>
              <a:ext uri="{FF2B5EF4-FFF2-40B4-BE49-F238E27FC236}">
                <a16:creationId xmlns:a16="http://schemas.microsoft.com/office/drawing/2014/main" id="{C8C86482-5AEE-4B0E-82DC-8DC085BF04F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59575" y="5996868"/>
            <a:ext cx="487363" cy="487363"/>
          </a:xfrm>
          <a:prstGeom prst="rect">
            <a:avLst/>
          </a:prstGeom>
        </p:spPr>
      </p:pic>
      <p:pic>
        <p:nvPicPr>
          <p:cNvPr id="8" name="Audio 7">
            <a:hlinkClick r:id="" action="ppaction://media"/>
            <a:extLst>
              <a:ext uri="{FF2B5EF4-FFF2-40B4-BE49-F238E27FC236}">
                <a16:creationId xmlns:a16="http://schemas.microsoft.com/office/drawing/2014/main" id="{7CE2296E-29F0-462F-BD9B-B2C1323793E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3523981"/>
      </p:ext>
    </p:extLst>
  </p:cSld>
  <p:clrMapOvr>
    <a:masterClrMapping/>
  </p:clrMapOvr>
  <mc:AlternateContent xmlns:mc="http://schemas.openxmlformats.org/markup-compatibility/2006">
    <mc:Choice xmlns:p14="http://schemas.microsoft.com/office/powerpoint/2010/main" Requires="p14">
      <p:transition spd="slow" p14:dur="2000" advTm="13918"/>
    </mc:Choice>
    <mc:Fallback>
      <p:transition spd="slow" advTm="1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21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28" objId="7"/>
        <p14:stopEvt time="12309"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8AB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887E-F166-4BCD-8830-D416BA43C226}"/>
              </a:ext>
            </a:extLst>
          </p:cNvPr>
          <p:cNvSpPr>
            <a:spLocks noGrp="1"/>
          </p:cNvSpPr>
          <p:nvPr>
            <p:ph type="title"/>
          </p:nvPr>
        </p:nvSpPr>
        <p:spPr>
          <a:xfrm>
            <a:off x="2231136" y="964692"/>
            <a:ext cx="7729728" cy="1188720"/>
          </a:xfrm>
        </p:spPr>
        <p:txBody>
          <a:bodyPr/>
          <a:lstStyle/>
          <a:p>
            <a:r>
              <a:rPr lang="en-US" dirty="0"/>
              <a:t>Cleaning step: separate strings and numerical variables</a:t>
            </a:r>
          </a:p>
        </p:txBody>
      </p:sp>
      <p:pic>
        <p:nvPicPr>
          <p:cNvPr id="4" name="Picture 3">
            <a:extLst>
              <a:ext uri="{FF2B5EF4-FFF2-40B4-BE49-F238E27FC236}">
                <a16:creationId xmlns:a16="http://schemas.microsoft.com/office/drawing/2014/main" id="{A7A1216A-3633-45E1-85DA-7991CD997F64}"/>
              </a:ext>
            </a:extLst>
          </p:cNvPr>
          <p:cNvPicPr>
            <a:picLocks noChangeAspect="1"/>
          </p:cNvPicPr>
          <p:nvPr/>
        </p:nvPicPr>
        <p:blipFill>
          <a:blip r:embed="rId7"/>
          <a:stretch>
            <a:fillRect/>
          </a:stretch>
        </p:blipFill>
        <p:spPr>
          <a:xfrm>
            <a:off x="2836022" y="2783292"/>
            <a:ext cx="6519955" cy="2490455"/>
          </a:xfrm>
          <a:prstGeom prst="rect">
            <a:avLst/>
          </a:prstGeom>
        </p:spPr>
      </p:pic>
      <p:pic>
        <p:nvPicPr>
          <p:cNvPr id="3" name="Recorded Sound">
            <a:hlinkClick r:id="" action="ppaction://media"/>
            <a:extLst>
              <a:ext uri="{FF2B5EF4-FFF2-40B4-BE49-F238E27FC236}">
                <a16:creationId xmlns:a16="http://schemas.microsoft.com/office/drawing/2014/main" id="{2A8BC88F-250D-4A29-9C30-2964E7DC2C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2010" y="5939757"/>
            <a:ext cx="487363" cy="487363"/>
          </a:xfrm>
          <a:prstGeom prst="rect">
            <a:avLst/>
          </a:prstGeom>
        </p:spPr>
      </p:pic>
      <p:pic>
        <p:nvPicPr>
          <p:cNvPr id="5" name="Audio 4">
            <a:hlinkClick r:id="" action="ppaction://media"/>
            <a:extLst>
              <a:ext uri="{FF2B5EF4-FFF2-40B4-BE49-F238E27FC236}">
                <a16:creationId xmlns:a16="http://schemas.microsoft.com/office/drawing/2014/main" id="{83BEBDE1-644F-477C-B71A-20238F67B78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55313181"/>
      </p:ext>
    </p:extLst>
  </p:cSld>
  <p:clrMapOvr>
    <a:masterClrMapping/>
  </p:clrMapOvr>
  <mc:AlternateContent xmlns:mc="http://schemas.openxmlformats.org/markup-compatibility/2006">
    <mc:Choice xmlns:p14="http://schemas.microsoft.com/office/powerpoint/2010/main" Requires="p14">
      <p:transition spd="slow" p14:dur="2000" advTm="9310"/>
    </mc:Choice>
    <mc:Fallback>
      <p:transition spd="slow" advTm="9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3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3"/>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6" objId="3"/>
        <p14:stopEvt time="8420" objId="3"/>
      </p14:showEvtLst>
    </p:ext>
  </p:extLst>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4468</TotalTime>
  <Words>1458</Words>
  <Application>Microsoft Office PowerPoint</Application>
  <PresentationFormat>Widescreen</PresentationFormat>
  <Paragraphs>86</Paragraphs>
  <Slides>23</Slides>
  <Notes>23</Notes>
  <HiddenSlides>0</HiddenSlides>
  <MMClips>46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DSC 630 Project Final Presentation  Income as it relates to individual characteristics</vt:lpstr>
      <vt:lpstr>Selected data</vt:lpstr>
      <vt:lpstr>Income Data training set</vt:lpstr>
      <vt:lpstr>Income Data test set</vt:lpstr>
      <vt:lpstr>Summary statistics for each set</vt:lpstr>
      <vt:lpstr>Data Visualization</vt:lpstr>
      <vt:lpstr>Begin to clean up data sets</vt:lpstr>
      <vt:lpstr>Cleaning step: search for any missing values</vt:lpstr>
      <vt:lpstr>Cleaning step: separate strings and numerical variables</vt:lpstr>
      <vt:lpstr>Cleaning step: remove “?” character for null values</vt:lpstr>
      <vt:lpstr>Define target variable</vt:lpstr>
      <vt:lpstr>Alter columns by binning</vt:lpstr>
      <vt:lpstr>Alter columns by binning</vt:lpstr>
      <vt:lpstr>Alter columns by binning</vt:lpstr>
      <vt:lpstr>Alter columns by binning</vt:lpstr>
      <vt:lpstr>Alter columns by binning</vt:lpstr>
      <vt:lpstr>Feature selection using variance threshold</vt:lpstr>
      <vt:lpstr>Feature selection using variance threshold</vt:lpstr>
      <vt:lpstr>Next up: Modeling the data</vt:lpstr>
      <vt:lpstr>Modeling the data</vt:lpstr>
      <vt:lpstr>Modeling the data</vt:lpstr>
      <vt:lpstr>Understanding coefficients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630 Project Milestone Week 9</dc:title>
  <dc:creator>Lara Clasen</dc:creator>
  <cp:lastModifiedBy>Lara Clasen</cp:lastModifiedBy>
  <cp:revision>140</cp:revision>
  <dcterms:created xsi:type="dcterms:W3CDTF">2019-10-27T17:54:28Z</dcterms:created>
  <dcterms:modified xsi:type="dcterms:W3CDTF">2019-11-17T17:42:13Z</dcterms:modified>
</cp:coreProperties>
</file>